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5113000" cy="21374100"/>
  <p:notesSz cx="6858000" cy="9144000"/>
  <p:embeddedFontLst>
    <p:embeddedFont>
      <p:font typeface="Calibri (MS)" panose="020B0604020202020204" charset="0"/>
      <p:regular r:id="rId9"/>
    </p:embeddedFont>
    <p:embeddedFont>
      <p:font typeface="Inter" panose="020B0604020202020204" charset="0"/>
      <p:regular r:id="rId10"/>
    </p:embeddedFont>
    <p:embeddedFont>
      <p:font typeface="Inter Bold" panose="020B0604020202020204" charset="0"/>
      <p:regular r:id="rId11"/>
    </p:embeddedFont>
    <p:embeddedFont>
      <p:font typeface="Inter Bold Italics" panose="020B0604020202020204" charset="0"/>
      <p:regular r:id="rId12"/>
    </p:embeddedFont>
    <p:embeddedFont>
      <p:font typeface="Inter Semi-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321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4.svg"/><Relationship Id="rId18" Type="http://schemas.openxmlformats.org/officeDocument/2006/relationships/image" Target="../media/image28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3.svg"/><Relationship Id="rId17" Type="http://schemas.openxmlformats.org/officeDocument/2006/relationships/image" Target="../media/image11.png"/><Relationship Id="rId2" Type="http://schemas.openxmlformats.org/officeDocument/2006/relationships/image" Target="../media/image15.svg"/><Relationship Id="rId16" Type="http://schemas.openxmlformats.org/officeDocument/2006/relationships/image" Target="../media/image2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2.svg"/><Relationship Id="rId5" Type="http://schemas.openxmlformats.org/officeDocument/2006/relationships/image" Target="../media/image18.svg"/><Relationship Id="rId15" Type="http://schemas.openxmlformats.org/officeDocument/2006/relationships/image" Target="../media/image26.svg"/><Relationship Id="rId10" Type="http://schemas.openxmlformats.org/officeDocument/2006/relationships/image" Target="../media/image13.png"/><Relationship Id="rId4" Type="http://schemas.openxmlformats.org/officeDocument/2006/relationships/image" Target="../media/image17.svg"/><Relationship Id="rId9" Type="http://schemas.openxmlformats.org/officeDocument/2006/relationships/image" Target="../media/image12.png"/><Relationship Id="rId1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3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12" Type="http://schemas.openxmlformats.org/officeDocument/2006/relationships/image" Target="../media/image1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35.png"/><Relationship Id="rId15" Type="http://schemas.openxmlformats.org/officeDocument/2006/relationships/image" Target="../media/image38.png"/><Relationship Id="rId10" Type="http://schemas.openxmlformats.org/officeDocument/2006/relationships/image" Target="../media/image9.svg"/><Relationship Id="rId4" Type="http://schemas.openxmlformats.org/officeDocument/2006/relationships/image" Target="../media/image34.png"/><Relationship Id="rId9" Type="http://schemas.openxmlformats.org/officeDocument/2006/relationships/image" Target="../media/image37.pn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4.svg"/><Relationship Id="rId18" Type="http://schemas.openxmlformats.org/officeDocument/2006/relationships/image" Target="../media/image39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3.svg"/><Relationship Id="rId17" Type="http://schemas.openxmlformats.org/officeDocument/2006/relationships/image" Target="../media/image11.png"/><Relationship Id="rId2" Type="http://schemas.openxmlformats.org/officeDocument/2006/relationships/image" Target="../media/image15.svg"/><Relationship Id="rId16" Type="http://schemas.openxmlformats.org/officeDocument/2006/relationships/image" Target="../media/image2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2.svg"/><Relationship Id="rId5" Type="http://schemas.openxmlformats.org/officeDocument/2006/relationships/image" Target="../media/image18.svg"/><Relationship Id="rId15" Type="http://schemas.openxmlformats.org/officeDocument/2006/relationships/image" Target="../media/image26.svg"/><Relationship Id="rId10" Type="http://schemas.openxmlformats.org/officeDocument/2006/relationships/image" Target="../media/image13.png"/><Relationship Id="rId4" Type="http://schemas.openxmlformats.org/officeDocument/2006/relationships/image" Target="../media/image17.svg"/><Relationship Id="rId9" Type="http://schemas.openxmlformats.org/officeDocument/2006/relationships/image" Target="../media/image12.pn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4.svg"/><Relationship Id="rId18" Type="http://schemas.openxmlformats.org/officeDocument/2006/relationships/image" Target="../media/image40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3.svg"/><Relationship Id="rId17" Type="http://schemas.openxmlformats.org/officeDocument/2006/relationships/image" Target="../media/image11.png"/><Relationship Id="rId2" Type="http://schemas.openxmlformats.org/officeDocument/2006/relationships/image" Target="../media/image15.svg"/><Relationship Id="rId16" Type="http://schemas.openxmlformats.org/officeDocument/2006/relationships/image" Target="../media/image2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2.svg"/><Relationship Id="rId5" Type="http://schemas.openxmlformats.org/officeDocument/2006/relationships/image" Target="../media/image18.svg"/><Relationship Id="rId15" Type="http://schemas.openxmlformats.org/officeDocument/2006/relationships/image" Target="../media/image26.svg"/><Relationship Id="rId10" Type="http://schemas.openxmlformats.org/officeDocument/2006/relationships/image" Target="../media/image13.png"/><Relationship Id="rId4" Type="http://schemas.openxmlformats.org/officeDocument/2006/relationships/image" Target="../media/image17.svg"/><Relationship Id="rId9" Type="http://schemas.openxmlformats.org/officeDocument/2006/relationships/image" Target="../media/image12.png"/><Relationship Id="rId1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542375" y="4043551"/>
            <a:ext cx="14537684" cy="145376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DE"/>
            </a:solidFill>
            <a:ln w="200025" cap="sq">
              <a:solidFill>
                <a:srgbClr val="C9C764"/>
              </a:solidFill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46000" y="4043551"/>
            <a:ext cx="2543851" cy="254385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66238" y="7743234"/>
            <a:ext cx="2543851" cy="254385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266238" y="12656951"/>
            <a:ext cx="2543851" cy="254385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046000" y="15959672"/>
            <a:ext cx="2543851" cy="254385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1366361" y="954378"/>
            <a:ext cx="18381402" cy="2157763"/>
            <a:chOff x="0" y="0"/>
            <a:chExt cx="3293740" cy="38664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93740" cy="386647"/>
            </a:xfrm>
            <a:custGeom>
              <a:avLst/>
              <a:gdLst/>
              <a:ahLst/>
              <a:cxnLst/>
              <a:rect l="l" t="t" r="r" b="b"/>
              <a:pathLst>
                <a:path w="3293740" h="386647">
                  <a:moveTo>
                    <a:pt x="31167" y="0"/>
                  </a:moveTo>
                  <a:lnTo>
                    <a:pt x="3262572" y="0"/>
                  </a:lnTo>
                  <a:cubicBezTo>
                    <a:pt x="3270838" y="0"/>
                    <a:pt x="3278766" y="3284"/>
                    <a:pt x="3284611" y="9129"/>
                  </a:cubicBezTo>
                  <a:cubicBezTo>
                    <a:pt x="3290456" y="14974"/>
                    <a:pt x="3293740" y="22901"/>
                    <a:pt x="3293740" y="31167"/>
                  </a:cubicBezTo>
                  <a:lnTo>
                    <a:pt x="3293740" y="355479"/>
                  </a:lnTo>
                  <a:cubicBezTo>
                    <a:pt x="3293740" y="363745"/>
                    <a:pt x="3290456" y="371673"/>
                    <a:pt x="3284611" y="377518"/>
                  </a:cubicBezTo>
                  <a:cubicBezTo>
                    <a:pt x="3278766" y="383363"/>
                    <a:pt x="3270838" y="386647"/>
                    <a:pt x="3262572" y="386647"/>
                  </a:cubicBezTo>
                  <a:lnTo>
                    <a:pt x="31167" y="386647"/>
                  </a:lnTo>
                  <a:cubicBezTo>
                    <a:pt x="13954" y="386647"/>
                    <a:pt x="0" y="372693"/>
                    <a:pt x="0" y="355479"/>
                  </a:cubicBezTo>
                  <a:lnTo>
                    <a:pt x="0" y="31167"/>
                  </a:lnTo>
                  <a:cubicBezTo>
                    <a:pt x="0" y="13954"/>
                    <a:pt x="13954" y="0"/>
                    <a:pt x="31167" y="0"/>
                  </a:cubicBezTo>
                  <a:close/>
                </a:path>
              </a:pathLst>
            </a:custGeom>
            <a:solidFill>
              <a:srgbClr val="418138">
                <a:alpha val="18824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293740" cy="443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902407" y="297816"/>
            <a:ext cx="11315185" cy="816838"/>
            <a:chOff x="0" y="0"/>
            <a:chExt cx="2027553" cy="14636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27553" cy="146368"/>
            </a:xfrm>
            <a:custGeom>
              <a:avLst/>
              <a:gdLst/>
              <a:ahLst/>
              <a:cxnLst/>
              <a:rect l="l" t="t" r="r" b="b"/>
              <a:pathLst>
                <a:path w="2027553" h="146368">
                  <a:moveTo>
                    <a:pt x="50631" y="0"/>
                  </a:moveTo>
                  <a:lnTo>
                    <a:pt x="1976922" y="0"/>
                  </a:lnTo>
                  <a:cubicBezTo>
                    <a:pt x="1990350" y="0"/>
                    <a:pt x="2003229" y="5334"/>
                    <a:pt x="2012724" y="14830"/>
                  </a:cubicBezTo>
                  <a:cubicBezTo>
                    <a:pt x="2022219" y="24325"/>
                    <a:pt x="2027553" y="37203"/>
                    <a:pt x="2027553" y="50631"/>
                  </a:cubicBezTo>
                  <a:lnTo>
                    <a:pt x="2027553" y="95737"/>
                  </a:lnTo>
                  <a:cubicBezTo>
                    <a:pt x="2027553" y="123700"/>
                    <a:pt x="2004885" y="146368"/>
                    <a:pt x="1976922" y="146368"/>
                  </a:cubicBezTo>
                  <a:lnTo>
                    <a:pt x="50631" y="146368"/>
                  </a:lnTo>
                  <a:cubicBezTo>
                    <a:pt x="37203" y="146368"/>
                    <a:pt x="24325" y="141034"/>
                    <a:pt x="14830" y="131539"/>
                  </a:cubicBezTo>
                  <a:cubicBezTo>
                    <a:pt x="5334" y="122043"/>
                    <a:pt x="0" y="109165"/>
                    <a:pt x="0" y="95737"/>
                  </a:cubicBezTo>
                  <a:lnTo>
                    <a:pt x="0" y="50631"/>
                  </a:lnTo>
                  <a:cubicBezTo>
                    <a:pt x="0" y="37203"/>
                    <a:pt x="5334" y="24325"/>
                    <a:pt x="14830" y="14830"/>
                  </a:cubicBezTo>
                  <a:cubicBezTo>
                    <a:pt x="24325" y="5334"/>
                    <a:pt x="37203" y="0"/>
                    <a:pt x="50631" y="0"/>
                  </a:cubicBezTo>
                  <a:close/>
                </a:path>
              </a:pathLst>
            </a:custGeom>
            <a:solidFill>
              <a:srgbClr val="41813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2027553" cy="203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2780127" y="4509786"/>
            <a:ext cx="1075598" cy="1611383"/>
          </a:xfrm>
          <a:custGeom>
            <a:avLst/>
            <a:gdLst/>
            <a:ahLst/>
            <a:cxnLst/>
            <a:rect l="l" t="t" r="r" b="b"/>
            <a:pathLst>
              <a:path w="1075598" h="1611383">
                <a:moveTo>
                  <a:pt x="0" y="0"/>
                </a:moveTo>
                <a:lnTo>
                  <a:pt x="1075598" y="0"/>
                </a:lnTo>
                <a:lnTo>
                  <a:pt x="1075598" y="1611383"/>
                </a:lnTo>
                <a:lnTo>
                  <a:pt x="0" y="16113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Freeform 24"/>
          <p:cNvSpPr/>
          <p:nvPr/>
        </p:nvSpPr>
        <p:spPr>
          <a:xfrm>
            <a:off x="5852960" y="8239724"/>
            <a:ext cx="1370407" cy="1550873"/>
          </a:xfrm>
          <a:custGeom>
            <a:avLst/>
            <a:gdLst/>
            <a:ahLst/>
            <a:cxnLst/>
            <a:rect l="l" t="t" r="r" b="b"/>
            <a:pathLst>
              <a:path w="1370407" h="1550873">
                <a:moveTo>
                  <a:pt x="0" y="0"/>
                </a:moveTo>
                <a:lnTo>
                  <a:pt x="1370407" y="0"/>
                </a:lnTo>
                <a:lnTo>
                  <a:pt x="1370407" y="1550873"/>
                </a:lnTo>
                <a:lnTo>
                  <a:pt x="0" y="15508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5718967" y="12998031"/>
            <a:ext cx="1638393" cy="1715595"/>
          </a:xfrm>
          <a:custGeom>
            <a:avLst/>
            <a:gdLst/>
            <a:ahLst/>
            <a:cxnLst/>
            <a:rect l="l" t="t" r="r" b="b"/>
            <a:pathLst>
              <a:path w="1638393" h="1715595">
                <a:moveTo>
                  <a:pt x="0" y="0"/>
                </a:moveTo>
                <a:lnTo>
                  <a:pt x="1638393" y="0"/>
                </a:lnTo>
                <a:lnTo>
                  <a:pt x="1638393" y="1715595"/>
                </a:lnTo>
                <a:lnTo>
                  <a:pt x="0" y="1715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2372952" y="16286623"/>
            <a:ext cx="1889948" cy="1889948"/>
          </a:xfrm>
          <a:custGeom>
            <a:avLst/>
            <a:gdLst/>
            <a:ahLst/>
            <a:cxnLst/>
            <a:rect l="l" t="t" r="r" b="b"/>
            <a:pathLst>
              <a:path w="1889948" h="1889948">
                <a:moveTo>
                  <a:pt x="0" y="0"/>
                </a:moveTo>
                <a:lnTo>
                  <a:pt x="1889948" y="0"/>
                </a:lnTo>
                <a:lnTo>
                  <a:pt x="1889948" y="1889948"/>
                </a:lnTo>
                <a:lnTo>
                  <a:pt x="0" y="18899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7" name="Group 27"/>
          <p:cNvGrpSpPr/>
          <p:nvPr/>
        </p:nvGrpSpPr>
        <p:grpSpPr>
          <a:xfrm>
            <a:off x="8504585" y="10269368"/>
            <a:ext cx="2537785" cy="2550537"/>
            <a:chOff x="0" y="0"/>
            <a:chExt cx="3383713" cy="340071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383713" cy="3400716"/>
            </a:xfrm>
            <a:custGeom>
              <a:avLst/>
              <a:gdLst/>
              <a:ahLst/>
              <a:cxnLst/>
              <a:rect l="l" t="t" r="r" b="b"/>
              <a:pathLst>
                <a:path w="3383713" h="3400716">
                  <a:moveTo>
                    <a:pt x="0" y="0"/>
                  </a:moveTo>
                  <a:lnTo>
                    <a:pt x="3383713" y="0"/>
                  </a:lnTo>
                  <a:lnTo>
                    <a:pt x="3383713" y="3400716"/>
                  </a:lnTo>
                  <a:lnTo>
                    <a:pt x="0" y="3400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2314928"/>
              <a:ext cx="1447717" cy="1085788"/>
            </a:xfrm>
            <a:custGeom>
              <a:avLst/>
              <a:gdLst/>
              <a:ahLst/>
              <a:cxnLst/>
              <a:rect l="l" t="t" r="r" b="b"/>
              <a:pathLst>
                <a:path w="1447717" h="1085788">
                  <a:moveTo>
                    <a:pt x="0" y="0"/>
                  </a:moveTo>
                  <a:lnTo>
                    <a:pt x="1447717" y="0"/>
                  </a:lnTo>
                  <a:lnTo>
                    <a:pt x="1447717" y="1085788"/>
                  </a:lnTo>
                  <a:lnTo>
                    <a:pt x="0" y="1085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171559" y="2522829"/>
              <a:ext cx="1104600" cy="122116"/>
              <a:chOff x="0" y="0"/>
              <a:chExt cx="428796" cy="4740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428796" cy="47405"/>
              </a:xfrm>
              <a:custGeom>
                <a:avLst/>
                <a:gdLst/>
                <a:ahLst/>
                <a:cxnLst/>
                <a:rect l="l" t="t" r="r" b="b"/>
                <a:pathLst>
                  <a:path w="428796" h="47405">
                    <a:moveTo>
                      <a:pt x="0" y="0"/>
                    </a:moveTo>
                    <a:lnTo>
                      <a:pt x="428796" y="0"/>
                    </a:lnTo>
                    <a:lnTo>
                      <a:pt x="428796" y="47405"/>
                    </a:lnTo>
                    <a:lnTo>
                      <a:pt x="0" y="47405"/>
                    </a:lnTo>
                    <a:close/>
                  </a:path>
                </a:pathLst>
              </a:custGeom>
              <a:solidFill>
                <a:srgbClr val="A3A9B4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114300"/>
                <a:ext cx="428796" cy="161705"/>
              </a:xfrm>
              <a:prstGeom prst="rect">
                <a:avLst/>
              </a:prstGeom>
            </p:spPr>
            <p:txBody>
              <a:bodyPr lIns="12086" tIns="12086" rIns="12086" bIns="12086" rtlCol="0" anchor="ctr"/>
              <a:lstStyle/>
              <a:p>
                <a:pPr algn="ctr">
                  <a:lnSpc>
                    <a:spcPts val="4480"/>
                  </a:lnSpc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36862" y="277129"/>
              <a:ext cx="1979243" cy="261744"/>
              <a:chOff x="0" y="0"/>
              <a:chExt cx="885510" cy="117104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85510" cy="117104"/>
              </a:xfrm>
              <a:custGeom>
                <a:avLst/>
                <a:gdLst/>
                <a:ahLst/>
                <a:cxnLst/>
                <a:rect l="l" t="t" r="r" b="b"/>
                <a:pathLst>
                  <a:path w="885510" h="117104">
                    <a:moveTo>
                      <a:pt x="0" y="0"/>
                    </a:moveTo>
                    <a:lnTo>
                      <a:pt x="885510" y="0"/>
                    </a:lnTo>
                    <a:lnTo>
                      <a:pt x="885510" y="117104"/>
                    </a:lnTo>
                    <a:lnTo>
                      <a:pt x="0" y="117104"/>
                    </a:lnTo>
                    <a:close/>
                  </a:path>
                </a:pathLst>
              </a:custGeom>
              <a:solidFill>
                <a:srgbClr val="FDE7D6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114300"/>
                <a:ext cx="885510" cy="231404"/>
              </a:xfrm>
              <a:prstGeom prst="rect">
                <a:avLst/>
              </a:prstGeom>
            </p:spPr>
            <p:txBody>
              <a:bodyPr lIns="12086" tIns="12086" rIns="12086" bIns="12086" rtlCol="0" anchor="ctr"/>
              <a:lstStyle/>
              <a:p>
                <a:pPr algn="ctr">
                  <a:lnSpc>
                    <a:spcPts val="4480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2659995" y="296500"/>
              <a:ext cx="225461" cy="223001"/>
            </a:xfrm>
            <a:custGeom>
              <a:avLst/>
              <a:gdLst/>
              <a:ahLst/>
              <a:cxnLst/>
              <a:rect l="l" t="t" r="r" b="b"/>
              <a:pathLst>
                <a:path w="225461" h="223001">
                  <a:moveTo>
                    <a:pt x="0" y="0"/>
                  </a:moveTo>
                  <a:lnTo>
                    <a:pt x="225461" y="0"/>
                  </a:lnTo>
                  <a:lnTo>
                    <a:pt x="225461" y="223001"/>
                  </a:lnTo>
                  <a:lnTo>
                    <a:pt x="0" y="223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54037" y="2489360"/>
              <a:ext cx="339644" cy="195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19"/>
                </a:lnSpc>
              </a:pPr>
              <a:r>
                <a:rPr lang="en-US" sz="871" b="1" spc="187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PUI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23859" y="299865"/>
              <a:ext cx="1921718" cy="195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19"/>
                </a:lnSpc>
              </a:pPr>
              <a:r>
                <a:rPr lang="en-US" sz="871" b="1" spc="187">
                  <a:solidFill>
                    <a:srgbClr val="4B6DA8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SERVICE DE SOINS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749054" y="10269368"/>
            <a:ext cx="2537785" cy="2550537"/>
            <a:chOff x="0" y="0"/>
            <a:chExt cx="3383713" cy="340071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383713" cy="3400716"/>
            </a:xfrm>
            <a:custGeom>
              <a:avLst/>
              <a:gdLst/>
              <a:ahLst/>
              <a:cxnLst/>
              <a:rect l="l" t="t" r="r" b="b"/>
              <a:pathLst>
                <a:path w="3383713" h="3400716">
                  <a:moveTo>
                    <a:pt x="0" y="0"/>
                  </a:moveTo>
                  <a:lnTo>
                    <a:pt x="3383713" y="0"/>
                  </a:lnTo>
                  <a:lnTo>
                    <a:pt x="3383713" y="3400716"/>
                  </a:lnTo>
                  <a:lnTo>
                    <a:pt x="0" y="3400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836862" y="277129"/>
              <a:ext cx="1979243" cy="261744"/>
              <a:chOff x="0" y="0"/>
              <a:chExt cx="885510" cy="117104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885510" cy="117104"/>
              </a:xfrm>
              <a:custGeom>
                <a:avLst/>
                <a:gdLst/>
                <a:ahLst/>
                <a:cxnLst/>
                <a:rect l="l" t="t" r="r" b="b"/>
                <a:pathLst>
                  <a:path w="885510" h="117104">
                    <a:moveTo>
                      <a:pt x="0" y="0"/>
                    </a:moveTo>
                    <a:lnTo>
                      <a:pt x="885510" y="0"/>
                    </a:lnTo>
                    <a:lnTo>
                      <a:pt x="885510" y="117104"/>
                    </a:lnTo>
                    <a:lnTo>
                      <a:pt x="0" y="117104"/>
                    </a:lnTo>
                    <a:close/>
                  </a:path>
                </a:pathLst>
              </a:custGeom>
              <a:solidFill>
                <a:srgbClr val="F2F5F8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114300"/>
                <a:ext cx="885510" cy="231404"/>
              </a:xfrm>
              <a:prstGeom prst="rect">
                <a:avLst/>
              </a:prstGeom>
            </p:spPr>
            <p:txBody>
              <a:bodyPr lIns="7718" tIns="7718" rIns="7718" bIns="7718" rtlCol="0" anchor="ctr"/>
              <a:lstStyle/>
              <a:p>
                <a:pPr algn="ctr">
                  <a:lnSpc>
                    <a:spcPts val="4480"/>
                  </a:lnSpc>
                </a:pPr>
                <a:endParaRPr/>
              </a:p>
            </p:txBody>
          </p:sp>
        </p:grpSp>
        <p:sp>
          <p:nvSpPr>
            <p:cNvPr id="44" name="Freeform 44"/>
            <p:cNvSpPr/>
            <p:nvPr/>
          </p:nvSpPr>
          <p:spPr>
            <a:xfrm>
              <a:off x="2659995" y="296500"/>
              <a:ext cx="225461" cy="223001"/>
            </a:xfrm>
            <a:custGeom>
              <a:avLst/>
              <a:gdLst/>
              <a:ahLst/>
              <a:cxnLst/>
              <a:rect l="l" t="t" r="r" b="b"/>
              <a:pathLst>
                <a:path w="225461" h="223001">
                  <a:moveTo>
                    <a:pt x="0" y="0"/>
                  </a:moveTo>
                  <a:lnTo>
                    <a:pt x="225461" y="0"/>
                  </a:lnTo>
                  <a:lnTo>
                    <a:pt x="225461" y="223001"/>
                  </a:lnTo>
                  <a:lnTo>
                    <a:pt x="0" y="223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0" y="1700358"/>
              <a:ext cx="2267144" cy="1700358"/>
            </a:xfrm>
            <a:custGeom>
              <a:avLst/>
              <a:gdLst/>
              <a:ahLst/>
              <a:cxnLst/>
              <a:rect l="l" t="t" r="r" b="b"/>
              <a:pathLst>
                <a:path w="2267144" h="1700358">
                  <a:moveTo>
                    <a:pt x="0" y="0"/>
                  </a:moveTo>
                  <a:lnTo>
                    <a:pt x="2267144" y="0"/>
                  </a:lnTo>
                  <a:lnTo>
                    <a:pt x="2267144" y="1700358"/>
                  </a:lnTo>
                  <a:lnTo>
                    <a:pt x="0" y="17003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46" name="Group 46"/>
            <p:cNvGrpSpPr/>
            <p:nvPr/>
          </p:nvGrpSpPr>
          <p:grpSpPr>
            <a:xfrm>
              <a:off x="268663" y="2025933"/>
              <a:ext cx="1729818" cy="191236"/>
              <a:chOff x="0" y="0"/>
              <a:chExt cx="428796" cy="47405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428796" cy="47405"/>
              </a:xfrm>
              <a:custGeom>
                <a:avLst/>
                <a:gdLst/>
                <a:ahLst/>
                <a:cxnLst/>
                <a:rect l="l" t="t" r="r" b="b"/>
                <a:pathLst>
                  <a:path w="428796" h="47405">
                    <a:moveTo>
                      <a:pt x="0" y="0"/>
                    </a:moveTo>
                    <a:lnTo>
                      <a:pt x="428796" y="0"/>
                    </a:lnTo>
                    <a:lnTo>
                      <a:pt x="428796" y="47405"/>
                    </a:lnTo>
                    <a:lnTo>
                      <a:pt x="0" y="47405"/>
                    </a:lnTo>
                    <a:close/>
                  </a:path>
                </a:pathLst>
              </a:custGeom>
              <a:solidFill>
                <a:srgbClr val="39986C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114300"/>
                <a:ext cx="428796" cy="161705"/>
              </a:xfrm>
              <a:prstGeom prst="rect">
                <a:avLst/>
              </a:prstGeom>
            </p:spPr>
            <p:txBody>
              <a:bodyPr lIns="12086" tIns="12086" rIns="12086" bIns="12086" rtlCol="0" anchor="ctr"/>
              <a:lstStyle/>
              <a:p>
                <a:pPr algn="ctr">
                  <a:lnSpc>
                    <a:spcPts val="4480"/>
                  </a:lnSpc>
                </a:pPr>
                <a:endParaRPr/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696457" y="299865"/>
              <a:ext cx="1949120" cy="1930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19"/>
                </a:lnSpc>
              </a:pPr>
              <a:r>
                <a:rPr lang="en-US" sz="871" b="1" spc="187">
                  <a:solidFill>
                    <a:srgbClr val="79797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SERVICE DE SOINS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4438" y="8160129"/>
            <a:ext cx="3352494" cy="5177596"/>
            <a:chOff x="0" y="0"/>
            <a:chExt cx="4469992" cy="6903462"/>
          </a:xfrm>
        </p:grpSpPr>
        <p:sp>
          <p:nvSpPr>
            <p:cNvPr id="51" name="Freeform 51"/>
            <p:cNvSpPr/>
            <p:nvPr/>
          </p:nvSpPr>
          <p:spPr>
            <a:xfrm rot="-4807494">
              <a:off x="2982232" y="1465713"/>
              <a:ext cx="1093096" cy="1137471"/>
            </a:xfrm>
            <a:custGeom>
              <a:avLst/>
              <a:gdLst/>
              <a:ahLst/>
              <a:cxnLst/>
              <a:rect l="l" t="t" r="r" b="b"/>
              <a:pathLst>
                <a:path w="1093096" h="1137471">
                  <a:moveTo>
                    <a:pt x="0" y="0"/>
                  </a:moveTo>
                  <a:lnTo>
                    <a:pt x="1093096" y="0"/>
                  </a:lnTo>
                  <a:lnTo>
                    <a:pt x="1093096" y="1137471"/>
                  </a:lnTo>
                  <a:lnTo>
                    <a:pt x="0" y="1137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66023" t="-88861" r="-142906" b="-41805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Freeform 52"/>
            <p:cNvSpPr/>
            <p:nvPr/>
          </p:nvSpPr>
          <p:spPr>
            <a:xfrm rot="-5265712">
              <a:off x="2234996" y="2182105"/>
              <a:ext cx="1219096" cy="976666"/>
            </a:xfrm>
            <a:custGeom>
              <a:avLst/>
              <a:gdLst/>
              <a:ahLst/>
              <a:cxnLst/>
              <a:rect l="l" t="t" r="r" b="b"/>
              <a:pathLst>
                <a:path w="1219096" h="976666">
                  <a:moveTo>
                    <a:pt x="0" y="0"/>
                  </a:moveTo>
                  <a:lnTo>
                    <a:pt x="1219096" y="0"/>
                  </a:lnTo>
                  <a:lnTo>
                    <a:pt x="1219096" y="976666"/>
                  </a:lnTo>
                  <a:lnTo>
                    <a:pt x="0" y="976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76344" r="-190319" b="-60683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0" y="0"/>
              <a:ext cx="4469992" cy="6903462"/>
            </a:xfrm>
            <a:custGeom>
              <a:avLst/>
              <a:gdLst/>
              <a:ahLst/>
              <a:cxnLst/>
              <a:rect l="l" t="t" r="r" b="b"/>
              <a:pathLst>
                <a:path w="4469992" h="6903462">
                  <a:moveTo>
                    <a:pt x="0" y="0"/>
                  </a:moveTo>
                  <a:lnTo>
                    <a:pt x="4469992" y="0"/>
                  </a:lnTo>
                  <a:lnTo>
                    <a:pt x="4469992" y="6903462"/>
                  </a:lnTo>
                  <a:lnTo>
                    <a:pt x="0" y="6903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4" name="AutoShape 54"/>
          <p:cNvSpPr/>
          <p:nvPr/>
        </p:nvSpPr>
        <p:spPr>
          <a:xfrm flipV="1">
            <a:off x="-51823" y="19171322"/>
            <a:ext cx="15171823" cy="0"/>
          </a:xfrm>
          <a:prstGeom prst="line">
            <a:avLst/>
          </a:prstGeom>
          <a:ln w="9525" cap="flat">
            <a:solidFill>
              <a:srgbClr val="40813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5" name="Freeform 55"/>
          <p:cNvSpPr/>
          <p:nvPr/>
        </p:nvSpPr>
        <p:spPr>
          <a:xfrm>
            <a:off x="3356671" y="19771944"/>
            <a:ext cx="2206191" cy="1046564"/>
          </a:xfrm>
          <a:custGeom>
            <a:avLst/>
            <a:gdLst/>
            <a:ahLst/>
            <a:cxnLst/>
            <a:rect l="l" t="t" r="r" b="b"/>
            <a:pathLst>
              <a:path w="2206191" h="1046564">
                <a:moveTo>
                  <a:pt x="0" y="0"/>
                </a:moveTo>
                <a:lnTo>
                  <a:pt x="2206191" y="0"/>
                </a:lnTo>
                <a:lnTo>
                  <a:pt x="2206191" y="1046564"/>
                </a:lnTo>
                <a:lnTo>
                  <a:pt x="0" y="104656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6" name="Freeform 56"/>
          <p:cNvSpPr/>
          <p:nvPr/>
        </p:nvSpPr>
        <p:spPr>
          <a:xfrm>
            <a:off x="0" y="19171322"/>
            <a:ext cx="3140478" cy="2347785"/>
          </a:xfrm>
          <a:custGeom>
            <a:avLst/>
            <a:gdLst/>
            <a:ahLst/>
            <a:cxnLst/>
            <a:rect l="l" t="t" r="r" b="b"/>
            <a:pathLst>
              <a:path w="3140478" h="2347785">
                <a:moveTo>
                  <a:pt x="0" y="0"/>
                </a:moveTo>
                <a:lnTo>
                  <a:pt x="3140478" y="0"/>
                </a:lnTo>
                <a:lnTo>
                  <a:pt x="3140478" y="2347785"/>
                </a:lnTo>
                <a:lnTo>
                  <a:pt x="0" y="234778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7" name="Group 57"/>
          <p:cNvGrpSpPr/>
          <p:nvPr/>
        </p:nvGrpSpPr>
        <p:grpSpPr>
          <a:xfrm>
            <a:off x="-365593" y="-174009"/>
            <a:ext cx="16000018" cy="1521984"/>
            <a:chOff x="0" y="0"/>
            <a:chExt cx="2867023" cy="272722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2867023" cy="272722"/>
            </a:xfrm>
            <a:custGeom>
              <a:avLst/>
              <a:gdLst/>
              <a:ahLst/>
              <a:cxnLst/>
              <a:rect l="l" t="t" r="r" b="b"/>
              <a:pathLst>
                <a:path w="2867023" h="272722">
                  <a:moveTo>
                    <a:pt x="0" y="0"/>
                  </a:moveTo>
                  <a:lnTo>
                    <a:pt x="2867023" y="0"/>
                  </a:lnTo>
                  <a:lnTo>
                    <a:pt x="2867023" y="272722"/>
                  </a:lnTo>
                  <a:lnTo>
                    <a:pt x="0" y="272722"/>
                  </a:ln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57150"/>
              <a:ext cx="2867023" cy="329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8003183" y="9369212"/>
            <a:ext cx="3540588" cy="824674"/>
            <a:chOff x="0" y="0"/>
            <a:chExt cx="502502" cy="117043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502502" cy="117043"/>
            </a:xfrm>
            <a:custGeom>
              <a:avLst/>
              <a:gdLst/>
              <a:ahLst/>
              <a:cxnLst/>
              <a:rect l="l" t="t" r="r" b="b"/>
              <a:pathLst>
                <a:path w="502502" h="117043">
                  <a:moveTo>
                    <a:pt x="58521" y="0"/>
                  </a:moveTo>
                  <a:lnTo>
                    <a:pt x="443981" y="0"/>
                  </a:lnTo>
                  <a:cubicBezTo>
                    <a:pt x="459502" y="0"/>
                    <a:pt x="474387" y="6166"/>
                    <a:pt x="485362" y="17141"/>
                  </a:cubicBezTo>
                  <a:cubicBezTo>
                    <a:pt x="496336" y="28115"/>
                    <a:pt x="502502" y="43001"/>
                    <a:pt x="502502" y="58521"/>
                  </a:cubicBezTo>
                  <a:lnTo>
                    <a:pt x="502502" y="58521"/>
                  </a:lnTo>
                  <a:cubicBezTo>
                    <a:pt x="502502" y="74042"/>
                    <a:pt x="496336" y="88927"/>
                    <a:pt x="485362" y="99902"/>
                  </a:cubicBezTo>
                  <a:cubicBezTo>
                    <a:pt x="474387" y="110877"/>
                    <a:pt x="459502" y="117043"/>
                    <a:pt x="443981" y="117043"/>
                  </a:cubicBezTo>
                  <a:lnTo>
                    <a:pt x="58521" y="117043"/>
                  </a:lnTo>
                  <a:cubicBezTo>
                    <a:pt x="43001" y="117043"/>
                    <a:pt x="28115" y="110877"/>
                    <a:pt x="17141" y="99902"/>
                  </a:cubicBezTo>
                  <a:cubicBezTo>
                    <a:pt x="6166" y="88927"/>
                    <a:pt x="0" y="74042"/>
                    <a:pt x="0" y="58521"/>
                  </a:cubicBezTo>
                  <a:lnTo>
                    <a:pt x="0" y="58521"/>
                  </a:lnTo>
                  <a:cubicBezTo>
                    <a:pt x="0" y="43001"/>
                    <a:pt x="6166" y="28115"/>
                    <a:pt x="17141" y="17141"/>
                  </a:cubicBezTo>
                  <a:cubicBezTo>
                    <a:pt x="28115" y="6166"/>
                    <a:pt x="43001" y="0"/>
                    <a:pt x="58521" y="0"/>
                  </a:cubicBezTo>
                  <a:close/>
                </a:path>
              </a:pathLst>
            </a:custGeom>
            <a:solidFill>
              <a:srgbClr val="FDE7D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57150"/>
              <a:ext cx="502502" cy="174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2059653" y="9369212"/>
            <a:ext cx="2181734" cy="804925"/>
            <a:chOff x="0" y="0"/>
            <a:chExt cx="309645" cy="11424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309645" cy="114240"/>
            </a:xfrm>
            <a:custGeom>
              <a:avLst/>
              <a:gdLst/>
              <a:ahLst/>
              <a:cxnLst/>
              <a:rect l="l" t="t" r="r" b="b"/>
              <a:pathLst>
                <a:path w="309645" h="114240">
                  <a:moveTo>
                    <a:pt x="57120" y="0"/>
                  </a:moveTo>
                  <a:lnTo>
                    <a:pt x="252525" y="0"/>
                  </a:lnTo>
                  <a:cubicBezTo>
                    <a:pt x="284072" y="0"/>
                    <a:pt x="309645" y="25573"/>
                    <a:pt x="309645" y="57120"/>
                  </a:cubicBezTo>
                  <a:lnTo>
                    <a:pt x="309645" y="57120"/>
                  </a:lnTo>
                  <a:cubicBezTo>
                    <a:pt x="309645" y="72269"/>
                    <a:pt x="303627" y="86798"/>
                    <a:pt x="292915" y="97510"/>
                  </a:cubicBezTo>
                  <a:cubicBezTo>
                    <a:pt x="282203" y="108222"/>
                    <a:pt x="267674" y="114240"/>
                    <a:pt x="252525" y="114240"/>
                  </a:cubicBezTo>
                  <a:lnTo>
                    <a:pt x="57120" y="114240"/>
                  </a:lnTo>
                  <a:cubicBezTo>
                    <a:pt x="25573" y="114240"/>
                    <a:pt x="0" y="88666"/>
                    <a:pt x="0" y="57120"/>
                  </a:cubicBezTo>
                  <a:lnTo>
                    <a:pt x="0" y="57120"/>
                  </a:lnTo>
                  <a:cubicBezTo>
                    <a:pt x="0" y="25573"/>
                    <a:pt x="25573" y="0"/>
                    <a:pt x="57120" y="0"/>
                  </a:cubicBezTo>
                  <a:close/>
                </a:path>
              </a:pathLst>
            </a:custGeom>
            <a:solidFill>
              <a:srgbClr val="88D7D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57150"/>
              <a:ext cx="309645" cy="1713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pic>
        <p:nvPicPr>
          <p:cNvPr id="66" name="Picture 6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62534" y="15725595"/>
            <a:ext cx="3600367" cy="3600367"/>
          </a:xfrm>
          <a:prstGeom prst="rect">
            <a:avLst/>
          </a:prstGeom>
        </p:spPr>
      </p:pic>
      <p:sp>
        <p:nvSpPr>
          <p:cNvPr id="67" name="TextBox 67"/>
          <p:cNvSpPr txBox="1"/>
          <p:nvPr/>
        </p:nvSpPr>
        <p:spPr>
          <a:xfrm rot="1249284">
            <a:off x="2165913" y="3356372"/>
            <a:ext cx="3445111" cy="1307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848336"/>
                </a:solidFill>
                <a:latin typeface="Inter Bold"/>
                <a:ea typeface="Inter Bold"/>
                <a:cs typeface="Inter Bold"/>
                <a:sym typeface="Inter Bold"/>
              </a:rPr>
              <a:t>Pourquoi ?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5562862" y="3584242"/>
            <a:ext cx="9101032" cy="2345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just">
              <a:lnSpc>
                <a:spcPts val="2640"/>
              </a:lnSpc>
              <a:buFont typeface="Arial"/>
              <a:buChar char="•"/>
            </a:pPr>
            <a:r>
              <a:rPr lang="en-US" sz="2400" b="1">
                <a:solidFill>
                  <a:srgbClr val="404040"/>
                </a:solidFill>
                <a:latin typeface="Inter Bold"/>
                <a:ea typeface="Inter Bold"/>
                <a:cs typeface="Inter Bold"/>
                <a:sym typeface="Inter Bold"/>
              </a:rPr>
              <a:t>évaluer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 quantitativement et qualitativement les déchets issus des médicaments (DIMED) éliminés</a:t>
            </a:r>
          </a:p>
          <a:p>
            <a:pPr marL="518160" lvl="1" indent="-259080" algn="just">
              <a:lnSpc>
                <a:spcPts val="2640"/>
              </a:lnSpc>
              <a:buFont typeface="Arial"/>
              <a:buChar char="•"/>
            </a:pPr>
            <a:r>
              <a:rPr lang="en-US" sz="2400" b="1">
                <a:solidFill>
                  <a:srgbClr val="404040"/>
                </a:solidFill>
                <a:latin typeface="Inter Bold"/>
                <a:ea typeface="Inter Bold"/>
                <a:cs typeface="Inter Bold"/>
                <a:sym typeface="Inter Bold"/>
              </a:rPr>
              <a:t>identifier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 les motifs d’élimination de ces DIMED</a:t>
            </a:r>
          </a:p>
          <a:p>
            <a:pPr marL="518160" lvl="1" indent="-259080" algn="just">
              <a:lnSpc>
                <a:spcPts val="2640"/>
              </a:lnSpc>
              <a:buFont typeface="Arial"/>
              <a:buChar char="•"/>
            </a:pPr>
            <a:r>
              <a:rPr lang="en-US" sz="2400" b="1">
                <a:solidFill>
                  <a:srgbClr val="404040"/>
                </a:solidFill>
                <a:latin typeface="Inter Bold"/>
                <a:ea typeface="Inter Bold"/>
                <a:cs typeface="Inter Bold"/>
                <a:sym typeface="Inter Bold"/>
              </a:rPr>
              <a:t>estimer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 l’impact économique et l’empreinte carbone associés aux DIMED éliminés</a:t>
            </a:r>
          </a:p>
          <a:p>
            <a:pPr marL="518160" lvl="1" indent="-259080" algn="just">
              <a:lnSpc>
                <a:spcPts val="2640"/>
              </a:lnSpc>
              <a:buFont typeface="Arial"/>
              <a:buChar char="•"/>
            </a:pPr>
            <a:r>
              <a:rPr lang="en-US" sz="2400" b="1">
                <a:solidFill>
                  <a:srgbClr val="404040"/>
                </a:solidFill>
                <a:latin typeface="Inter Bold"/>
                <a:ea typeface="Inter Bold"/>
                <a:cs typeface="Inter Bold"/>
                <a:sym typeface="Inter Bold"/>
              </a:rPr>
              <a:t>proposer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 des actions d’amélioration pour réduire les DIMED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8192723" y="6606453"/>
            <a:ext cx="6415953" cy="101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À l’interface des processus cliniques, médico-techniques et logistiques, le circuit des DIMED est l’</a:t>
            </a:r>
            <a:r>
              <a:rPr lang="en-US" sz="2400" b="1">
                <a:solidFill>
                  <a:srgbClr val="408137"/>
                </a:solidFill>
                <a:latin typeface="Inter Bold"/>
                <a:ea typeface="Inter Bold"/>
                <a:cs typeface="Inter Bold"/>
                <a:sym typeface="Inter Bold"/>
              </a:rPr>
              <a:t>enjeu de tous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632648" y="17635584"/>
            <a:ext cx="2191692" cy="101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4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Retrouvez la méthodologie détaillée ici : 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316726" y="1453081"/>
            <a:ext cx="14486548" cy="152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Dans une démarche de </a:t>
            </a:r>
            <a:r>
              <a:rPr lang="en-US" sz="2400" b="1">
                <a:solidFill>
                  <a:srgbClr val="418138"/>
                </a:solidFill>
                <a:latin typeface="Inter Bold"/>
                <a:ea typeface="Inter Bold"/>
                <a:cs typeface="Inter Bold"/>
                <a:sym typeface="Inter Bold"/>
              </a:rPr>
              <a:t>« santé durable » 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(économiquement viable, socialement équitable, écologiquement soutenable, promotrice de santé et de bien-être), notre établissement s’engage dans l’action nationale d’audit pour mesurer et caractériser pendant 7 jours les déchets issus des médicaments (DIMED). 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0872" y="398777"/>
            <a:ext cx="14958257" cy="48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2900" spc="374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MÉDICAMENTS : POURQUOI ET COMBIEN ON JETTE ?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8120723" y="9388262"/>
            <a:ext cx="3305508" cy="7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777" b="1">
                <a:solidFill>
                  <a:srgbClr val="4B6DA8"/>
                </a:solidFill>
                <a:latin typeface="Inter Bold"/>
                <a:ea typeface="Inter Bold"/>
                <a:cs typeface="Inter Bold"/>
                <a:sym typeface="Inter Bold"/>
              </a:rPr>
              <a:t>Services volontaires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1497766" y="9590549"/>
            <a:ext cx="3305508" cy="40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777" b="1">
                <a:solidFill>
                  <a:srgbClr val="FCFEFD"/>
                </a:solidFill>
                <a:latin typeface="Inter Bold"/>
                <a:ea typeface="Inter Bold"/>
                <a:cs typeface="Inter Bold"/>
                <a:sym typeface="Inter Bold"/>
              </a:rPr>
              <a:t>Pharmacie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394949" y="13096130"/>
            <a:ext cx="5846437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399" b="1" i="1">
                <a:solidFill>
                  <a:srgbClr val="408137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Participez à cette action collective !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8783364" y="15123926"/>
            <a:ext cx="5891469" cy="349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u="sng">
                <a:solidFill>
                  <a:srgbClr val="FA3A4D"/>
                </a:solidFill>
                <a:latin typeface="Inter"/>
                <a:ea typeface="Inter"/>
                <a:cs typeface="Inter"/>
                <a:sym typeface="Inter"/>
              </a:rPr>
              <a:t>Insérer les dates de la semaine d’audit choisie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10932787" y="19833310"/>
            <a:ext cx="3387328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u="sng">
                <a:solidFill>
                  <a:srgbClr val="FA3A4D"/>
                </a:solidFill>
                <a:latin typeface="Calibri (MS)"/>
                <a:ea typeface="Calibri (MS)"/>
                <a:cs typeface="Calibri (MS)"/>
                <a:sym typeface="Calibri (MS)"/>
              </a:rPr>
              <a:t>Insérer votre logo ici</a:t>
            </a:r>
          </a:p>
        </p:txBody>
      </p:sp>
      <p:sp>
        <p:nvSpPr>
          <p:cNvPr id="78" name="TextBox 78"/>
          <p:cNvSpPr txBox="1"/>
          <p:nvPr/>
        </p:nvSpPr>
        <p:spPr>
          <a:xfrm rot="1612525">
            <a:off x="6428754" y="7127540"/>
            <a:ext cx="1835683" cy="920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848336"/>
                </a:solidFill>
                <a:latin typeface="Inter Bold"/>
                <a:ea typeface="Inter Bold"/>
                <a:cs typeface="Inter Bold"/>
                <a:sym typeface="Inter Bold"/>
              </a:rPr>
              <a:t>Qui ?</a:t>
            </a:r>
          </a:p>
        </p:txBody>
      </p:sp>
      <p:sp>
        <p:nvSpPr>
          <p:cNvPr id="79" name="TextBox 79"/>
          <p:cNvSpPr txBox="1"/>
          <p:nvPr/>
        </p:nvSpPr>
        <p:spPr>
          <a:xfrm rot="-2789493">
            <a:off x="2486225" y="17361629"/>
            <a:ext cx="3547132" cy="142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848336"/>
                </a:solidFill>
                <a:latin typeface="Inter Bold"/>
                <a:ea typeface="Inter Bold"/>
                <a:cs typeface="Inter Bold"/>
                <a:sym typeface="Inter Bold"/>
              </a:rPr>
              <a:t>Comment ?</a:t>
            </a:r>
          </a:p>
        </p:txBody>
      </p:sp>
      <p:sp>
        <p:nvSpPr>
          <p:cNvPr id="80" name="TextBox 80"/>
          <p:cNvSpPr txBox="1"/>
          <p:nvPr/>
        </p:nvSpPr>
        <p:spPr>
          <a:xfrm rot="-2996114">
            <a:off x="6257544" y="14368314"/>
            <a:ext cx="2790192" cy="1109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848336"/>
                </a:solidFill>
                <a:latin typeface="Inter Bold"/>
                <a:ea typeface="Inter Bold"/>
                <a:cs typeface="Inter Bold"/>
                <a:sym typeface="Inter Bold"/>
              </a:rPr>
              <a:t>Quand ?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8783364" y="14050686"/>
            <a:ext cx="6019910" cy="101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Période de recueil des DIMED : une semaine (du lundi au dimanche) entre le </a:t>
            </a:r>
          </a:p>
          <a:p>
            <a:pPr algn="just">
              <a:lnSpc>
                <a:spcPts val="2640"/>
              </a:lnSpc>
            </a:pPr>
            <a:r>
              <a:rPr lang="en-US" sz="2400" b="1">
                <a:solidFill>
                  <a:srgbClr val="404040"/>
                </a:solidFill>
                <a:latin typeface="Inter Bold"/>
                <a:ea typeface="Inter Bold"/>
                <a:cs typeface="Inter Bold"/>
                <a:sym typeface="Inter Bold"/>
              </a:rPr>
              <a:t>9 novembre 2026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 et le </a:t>
            </a:r>
            <a:r>
              <a:rPr lang="en-US" sz="2400" b="1">
                <a:solidFill>
                  <a:srgbClr val="404040"/>
                </a:solidFill>
                <a:latin typeface="Inter Bold"/>
                <a:ea typeface="Inter Bold"/>
                <a:cs typeface="Inter Bold"/>
                <a:sym typeface="Inter Bold"/>
              </a:rPr>
              <a:t>26 mars 2027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8378094" y="8081432"/>
            <a:ext cx="6096275" cy="101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399" b="1" i="1">
                <a:solidFill>
                  <a:srgbClr val="848336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Enquête ouverte aux établissements sanitaires et médico-sociaux </a:t>
            </a:r>
          </a:p>
          <a:p>
            <a:pPr algn="ctr">
              <a:lnSpc>
                <a:spcPts val="2639"/>
              </a:lnSpc>
            </a:pPr>
            <a:r>
              <a:rPr lang="en-US" sz="2399" b="1" i="1">
                <a:solidFill>
                  <a:srgbClr val="848336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avec ou sans PUI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4212" y="4183155"/>
            <a:ext cx="14053321" cy="7836917"/>
          </a:xfrm>
          <a:custGeom>
            <a:avLst/>
            <a:gdLst/>
            <a:ahLst/>
            <a:cxnLst/>
            <a:rect l="l" t="t" r="r" b="b"/>
            <a:pathLst>
              <a:path w="14053321" h="7836917">
                <a:moveTo>
                  <a:pt x="0" y="0"/>
                </a:moveTo>
                <a:lnTo>
                  <a:pt x="13872346" y="0"/>
                </a:lnTo>
                <a:cubicBezTo>
                  <a:pt x="13972297" y="0"/>
                  <a:pt x="14053321" y="81025"/>
                  <a:pt x="14053321" y="180975"/>
                </a:cubicBezTo>
                <a:lnTo>
                  <a:pt x="14053321" y="3838877"/>
                </a:lnTo>
                <a:cubicBezTo>
                  <a:pt x="14053321" y="3938827"/>
                  <a:pt x="13972297" y="4019852"/>
                  <a:pt x="13872346" y="4019852"/>
                </a:cubicBezTo>
                <a:lnTo>
                  <a:pt x="411907" y="4019852"/>
                </a:lnTo>
                <a:cubicBezTo>
                  <a:pt x="363909" y="4019852"/>
                  <a:pt x="317878" y="4038919"/>
                  <a:pt x="283938" y="4072858"/>
                </a:cubicBezTo>
                <a:cubicBezTo>
                  <a:pt x="249999" y="4106798"/>
                  <a:pt x="230932" y="4152829"/>
                  <a:pt x="230932" y="4200827"/>
                </a:cubicBezTo>
                <a:lnTo>
                  <a:pt x="230932" y="7836918"/>
                </a:lnTo>
              </a:path>
            </a:pathLst>
          </a:custGeom>
          <a:ln w="171450" cap="flat">
            <a:solidFill>
              <a:srgbClr val="C9C764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208591" y="3805050"/>
            <a:ext cx="787776" cy="78777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123633" y="6617276"/>
            <a:ext cx="787776" cy="78777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91256" y="12108160"/>
            <a:ext cx="787776" cy="78777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685144" y="12145672"/>
            <a:ext cx="13832378" cy="1388350"/>
          </a:xfrm>
          <a:custGeom>
            <a:avLst/>
            <a:gdLst/>
            <a:ahLst/>
            <a:cxnLst/>
            <a:rect l="l" t="t" r="r" b="b"/>
            <a:pathLst>
              <a:path w="13832378" h="1388350">
                <a:moveTo>
                  <a:pt x="0" y="0"/>
                </a:moveTo>
                <a:lnTo>
                  <a:pt x="0" y="1207375"/>
                </a:lnTo>
                <a:cubicBezTo>
                  <a:pt x="0" y="1307325"/>
                  <a:pt x="81025" y="1388350"/>
                  <a:pt x="180975" y="1388350"/>
                </a:cubicBezTo>
                <a:lnTo>
                  <a:pt x="13832378" y="1388350"/>
                </a:lnTo>
              </a:path>
            </a:pathLst>
          </a:custGeom>
          <a:ln w="171450" cap="flat">
            <a:solidFill>
              <a:srgbClr val="C9C764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13" name="Group 13"/>
          <p:cNvGrpSpPr/>
          <p:nvPr/>
        </p:nvGrpSpPr>
        <p:grpSpPr>
          <a:xfrm>
            <a:off x="14123633" y="13140134"/>
            <a:ext cx="787776" cy="78777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2363368" y="8917859"/>
            <a:ext cx="787398" cy="894770"/>
          </a:xfrm>
          <a:custGeom>
            <a:avLst/>
            <a:gdLst/>
            <a:ahLst/>
            <a:cxnLst/>
            <a:rect l="l" t="t" r="r" b="b"/>
            <a:pathLst>
              <a:path w="787398" h="894770">
                <a:moveTo>
                  <a:pt x="0" y="0"/>
                </a:moveTo>
                <a:lnTo>
                  <a:pt x="787398" y="0"/>
                </a:lnTo>
                <a:lnTo>
                  <a:pt x="787398" y="894770"/>
                </a:lnTo>
                <a:lnTo>
                  <a:pt x="0" y="8947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2490659" y="4671098"/>
            <a:ext cx="810044" cy="810044"/>
          </a:xfrm>
          <a:custGeom>
            <a:avLst/>
            <a:gdLst/>
            <a:ahLst/>
            <a:cxnLst/>
            <a:rect l="l" t="t" r="r" b="b"/>
            <a:pathLst>
              <a:path w="810044" h="810044">
                <a:moveTo>
                  <a:pt x="0" y="0"/>
                </a:moveTo>
                <a:lnTo>
                  <a:pt x="810044" y="0"/>
                </a:lnTo>
                <a:lnTo>
                  <a:pt x="810044" y="810044"/>
                </a:lnTo>
                <a:lnTo>
                  <a:pt x="0" y="810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5779067" y="4671098"/>
            <a:ext cx="1057154" cy="810044"/>
          </a:xfrm>
          <a:custGeom>
            <a:avLst/>
            <a:gdLst/>
            <a:ahLst/>
            <a:cxnLst/>
            <a:rect l="l" t="t" r="r" b="b"/>
            <a:pathLst>
              <a:path w="1057154" h="810044">
                <a:moveTo>
                  <a:pt x="0" y="0"/>
                </a:moveTo>
                <a:lnTo>
                  <a:pt x="1057155" y="0"/>
                </a:lnTo>
                <a:lnTo>
                  <a:pt x="1057155" y="810044"/>
                </a:lnTo>
                <a:lnTo>
                  <a:pt x="0" y="810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8813541" y="4707333"/>
            <a:ext cx="869059" cy="869059"/>
          </a:xfrm>
          <a:custGeom>
            <a:avLst/>
            <a:gdLst/>
            <a:ahLst/>
            <a:cxnLst/>
            <a:rect l="l" t="t" r="r" b="b"/>
            <a:pathLst>
              <a:path w="869059" h="869059">
                <a:moveTo>
                  <a:pt x="0" y="0"/>
                </a:moveTo>
                <a:lnTo>
                  <a:pt x="869059" y="0"/>
                </a:lnTo>
                <a:lnTo>
                  <a:pt x="869059" y="869059"/>
                </a:lnTo>
                <a:lnTo>
                  <a:pt x="0" y="8690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12186761" y="14067518"/>
            <a:ext cx="607333" cy="617437"/>
          </a:xfrm>
          <a:custGeom>
            <a:avLst/>
            <a:gdLst/>
            <a:ahLst/>
            <a:cxnLst/>
            <a:rect l="l" t="t" r="r" b="b"/>
            <a:pathLst>
              <a:path w="607333" h="617437">
                <a:moveTo>
                  <a:pt x="0" y="0"/>
                </a:moveTo>
                <a:lnTo>
                  <a:pt x="607333" y="0"/>
                </a:lnTo>
                <a:lnTo>
                  <a:pt x="607333" y="617437"/>
                </a:lnTo>
                <a:lnTo>
                  <a:pt x="0" y="617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 flipH="1">
            <a:off x="478809" y="3974798"/>
            <a:ext cx="251199" cy="394812"/>
          </a:xfrm>
          <a:custGeom>
            <a:avLst/>
            <a:gdLst/>
            <a:ahLst/>
            <a:cxnLst/>
            <a:rect l="l" t="t" r="r" b="b"/>
            <a:pathLst>
              <a:path w="251199" h="394812">
                <a:moveTo>
                  <a:pt x="251199" y="0"/>
                </a:moveTo>
                <a:lnTo>
                  <a:pt x="0" y="0"/>
                </a:lnTo>
                <a:lnTo>
                  <a:pt x="0" y="394812"/>
                </a:lnTo>
                <a:lnTo>
                  <a:pt x="251199" y="394812"/>
                </a:lnTo>
                <a:lnTo>
                  <a:pt x="2511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 rot="5400000" flipH="1">
            <a:off x="14391921" y="6844181"/>
            <a:ext cx="251199" cy="394812"/>
          </a:xfrm>
          <a:custGeom>
            <a:avLst/>
            <a:gdLst/>
            <a:ahLst/>
            <a:cxnLst/>
            <a:rect l="l" t="t" r="r" b="b"/>
            <a:pathLst>
              <a:path w="251199" h="394812">
                <a:moveTo>
                  <a:pt x="251199" y="0"/>
                </a:moveTo>
                <a:lnTo>
                  <a:pt x="0" y="0"/>
                </a:lnTo>
                <a:lnTo>
                  <a:pt x="0" y="394812"/>
                </a:lnTo>
                <a:lnTo>
                  <a:pt x="251199" y="394812"/>
                </a:lnTo>
                <a:lnTo>
                  <a:pt x="2511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 rot="5400000" flipH="1">
            <a:off x="556084" y="12342012"/>
            <a:ext cx="251199" cy="394812"/>
          </a:xfrm>
          <a:custGeom>
            <a:avLst/>
            <a:gdLst/>
            <a:ahLst/>
            <a:cxnLst/>
            <a:rect l="l" t="t" r="r" b="b"/>
            <a:pathLst>
              <a:path w="251199" h="394812">
                <a:moveTo>
                  <a:pt x="251199" y="0"/>
                </a:moveTo>
                <a:lnTo>
                  <a:pt x="0" y="0"/>
                </a:lnTo>
                <a:lnTo>
                  <a:pt x="0" y="394812"/>
                </a:lnTo>
                <a:lnTo>
                  <a:pt x="251199" y="394812"/>
                </a:lnTo>
                <a:lnTo>
                  <a:pt x="2511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Freeform 24"/>
          <p:cNvSpPr/>
          <p:nvPr/>
        </p:nvSpPr>
        <p:spPr>
          <a:xfrm>
            <a:off x="14345360" y="13391933"/>
            <a:ext cx="405168" cy="314512"/>
          </a:xfrm>
          <a:custGeom>
            <a:avLst/>
            <a:gdLst/>
            <a:ahLst/>
            <a:cxnLst/>
            <a:rect l="l" t="t" r="r" b="b"/>
            <a:pathLst>
              <a:path w="405168" h="314512">
                <a:moveTo>
                  <a:pt x="0" y="0"/>
                </a:moveTo>
                <a:lnTo>
                  <a:pt x="405168" y="0"/>
                </a:lnTo>
                <a:lnTo>
                  <a:pt x="405168" y="314512"/>
                </a:lnTo>
                <a:lnTo>
                  <a:pt x="0" y="314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3356671" y="19771944"/>
            <a:ext cx="2206191" cy="1046564"/>
          </a:xfrm>
          <a:custGeom>
            <a:avLst/>
            <a:gdLst/>
            <a:ahLst/>
            <a:cxnLst/>
            <a:rect l="l" t="t" r="r" b="b"/>
            <a:pathLst>
              <a:path w="2206191" h="1046564">
                <a:moveTo>
                  <a:pt x="0" y="0"/>
                </a:moveTo>
                <a:lnTo>
                  <a:pt x="2206191" y="0"/>
                </a:lnTo>
                <a:lnTo>
                  <a:pt x="2206191" y="1046564"/>
                </a:lnTo>
                <a:lnTo>
                  <a:pt x="0" y="10465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0" y="19171322"/>
            <a:ext cx="3140478" cy="2347785"/>
          </a:xfrm>
          <a:custGeom>
            <a:avLst/>
            <a:gdLst/>
            <a:ahLst/>
            <a:cxnLst/>
            <a:rect l="l" t="t" r="r" b="b"/>
            <a:pathLst>
              <a:path w="3140478" h="2347785">
                <a:moveTo>
                  <a:pt x="0" y="0"/>
                </a:moveTo>
                <a:lnTo>
                  <a:pt x="3140478" y="0"/>
                </a:lnTo>
                <a:lnTo>
                  <a:pt x="3140478" y="2347785"/>
                </a:lnTo>
                <a:lnTo>
                  <a:pt x="0" y="23477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AutoShape 27"/>
          <p:cNvSpPr/>
          <p:nvPr/>
        </p:nvSpPr>
        <p:spPr>
          <a:xfrm flipV="1">
            <a:off x="-51823" y="19171322"/>
            <a:ext cx="15171823" cy="0"/>
          </a:xfrm>
          <a:prstGeom prst="line">
            <a:avLst/>
          </a:prstGeom>
          <a:ln w="9525" cap="flat">
            <a:solidFill>
              <a:srgbClr val="40813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28" name="Group 28"/>
          <p:cNvGrpSpPr/>
          <p:nvPr/>
        </p:nvGrpSpPr>
        <p:grpSpPr>
          <a:xfrm>
            <a:off x="2512927" y="3770424"/>
            <a:ext cx="787776" cy="803559"/>
            <a:chOff x="0" y="0"/>
            <a:chExt cx="812800" cy="82908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913756" y="3770424"/>
            <a:ext cx="787776" cy="803559"/>
            <a:chOff x="0" y="0"/>
            <a:chExt cx="812800" cy="82908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854183" y="3770424"/>
            <a:ext cx="787776" cy="803559"/>
            <a:chOff x="0" y="0"/>
            <a:chExt cx="812800" cy="8290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3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794609" y="3770424"/>
            <a:ext cx="787776" cy="803559"/>
            <a:chOff x="0" y="0"/>
            <a:chExt cx="812800" cy="82908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4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501604" y="7781061"/>
            <a:ext cx="787776" cy="803559"/>
            <a:chOff x="0" y="0"/>
            <a:chExt cx="812800" cy="829084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8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913756" y="7781061"/>
            <a:ext cx="787776" cy="803559"/>
            <a:chOff x="0" y="0"/>
            <a:chExt cx="812800" cy="8290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7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4183" y="7781061"/>
            <a:ext cx="787776" cy="803559"/>
            <a:chOff x="0" y="0"/>
            <a:chExt cx="812800" cy="82908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6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2363975" y="7781061"/>
            <a:ext cx="787776" cy="803559"/>
            <a:chOff x="0" y="0"/>
            <a:chExt cx="812800" cy="829084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5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490659" y="13140134"/>
            <a:ext cx="787776" cy="803559"/>
            <a:chOff x="0" y="0"/>
            <a:chExt cx="812800" cy="829084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913756" y="13140134"/>
            <a:ext cx="787776" cy="803559"/>
            <a:chOff x="0" y="0"/>
            <a:chExt cx="812800" cy="829084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854183" y="13140134"/>
            <a:ext cx="787776" cy="803559"/>
            <a:chOff x="0" y="0"/>
            <a:chExt cx="812800" cy="829084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2096539" y="13140134"/>
            <a:ext cx="787776" cy="803559"/>
            <a:chOff x="0" y="0"/>
            <a:chExt cx="812800" cy="829084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11735849" y="4671098"/>
            <a:ext cx="905294" cy="905294"/>
          </a:xfrm>
          <a:custGeom>
            <a:avLst/>
            <a:gdLst/>
            <a:ahLst/>
            <a:cxnLst/>
            <a:rect l="l" t="t" r="r" b="b"/>
            <a:pathLst>
              <a:path w="905294" h="905294">
                <a:moveTo>
                  <a:pt x="0" y="0"/>
                </a:moveTo>
                <a:lnTo>
                  <a:pt x="905295" y="0"/>
                </a:lnTo>
                <a:lnTo>
                  <a:pt x="905295" y="905294"/>
                </a:lnTo>
                <a:lnTo>
                  <a:pt x="0" y="9052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5" name="Freeform 65"/>
          <p:cNvSpPr/>
          <p:nvPr/>
        </p:nvSpPr>
        <p:spPr>
          <a:xfrm>
            <a:off x="8822972" y="8877459"/>
            <a:ext cx="850197" cy="940744"/>
          </a:xfrm>
          <a:custGeom>
            <a:avLst/>
            <a:gdLst/>
            <a:ahLst/>
            <a:cxnLst/>
            <a:rect l="l" t="t" r="r" b="b"/>
            <a:pathLst>
              <a:path w="850197" h="940744">
                <a:moveTo>
                  <a:pt x="0" y="0"/>
                </a:moveTo>
                <a:lnTo>
                  <a:pt x="850197" y="0"/>
                </a:lnTo>
                <a:lnTo>
                  <a:pt x="850197" y="940744"/>
                </a:lnTo>
                <a:lnTo>
                  <a:pt x="0" y="940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6" name="Freeform 66"/>
          <p:cNvSpPr/>
          <p:nvPr/>
        </p:nvSpPr>
        <p:spPr>
          <a:xfrm>
            <a:off x="5920439" y="8877459"/>
            <a:ext cx="925457" cy="940744"/>
          </a:xfrm>
          <a:custGeom>
            <a:avLst/>
            <a:gdLst/>
            <a:ahLst/>
            <a:cxnLst/>
            <a:rect l="l" t="t" r="r" b="b"/>
            <a:pathLst>
              <a:path w="925457" h="940744">
                <a:moveTo>
                  <a:pt x="0" y="0"/>
                </a:moveTo>
                <a:lnTo>
                  <a:pt x="925457" y="0"/>
                </a:lnTo>
                <a:lnTo>
                  <a:pt x="925457" y="940744"/>
                </a:lnTo>
                <a:lnTo>
                  <a:pt x="0" y="940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7" name="Freeform 67"/>
          <p:cNvSpPr/>
          <p:nvPr/>
        </p:nvSpPr>
        <p:spPr>
          <a:xfrm>
            <a:off x="2468390" y="13997738"/>
            <a:ext cx="782595" cy="814143"/>
          </a:xfrm>
          <a:custGeom>
            <a:avLst/>
            <a:gdLst/>
            <a:ahLst/>
            <a:cxnLst/>
            <a:rect l="l" t="t" r="r" b="b"/>
            <a:pathLst>
              <a:path w="782595" h="814143">
                <a:moveTo>
                  <a:pt x="0" y="0"/>
                </a:moveTo>
                <a:lnTo>
                  <a:pt x="782595" y="0"/>
                </a:lnTo>
                <a:lnTo>
                  <a:pt x="782595" y="814143"/>
                </a:lnTo>
                <a:lnTo>
                  <a:pt x="0" y="8141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8" name="Freeform 68"/>
          <p:cNvSpPr/>
          <p:nvPr/>
        </p:nvSpPr>
        <p:spPr>
          <a:xfrm>
            <a:off x="8883991" y="14009867"/>
            <a:ext cx="728159" cy="732738"/>
          </a:xfrm>
          <a:custGeom>
            <a:avLst/>
            <a:gdLst/>
            <a:ahLst/>
            <a:cxnLst/>
            <a:rect l="l" t="t" r="r" b="b"/>
            <a:pathLst>
              <a:path w="728159" h="732738">
                <a:moveTo>
                  <a:pt x="0" y="0"/>
                </a:moveTo>
                <a:lnTo>
                  <a:pt x="728159" y="0"/>
                </a:lnTo>
                <a:lnTo>
                  <a:pt x="728159" y="732738"/>
                </a:lnTo>
                <a:lnTo>
                  <a:pt x="0" y="732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9" name="Freeform 69"/>
          <p:cNvSpPr/>
          <p:nvPr/>
        </p:nvSpPr>
        <p:spPr>
          <a:xfrm>
            <a:off x="5987972" y="13997738"/>
            <a:ext cx="744771" cy="804071"/>
          </a:xfrm>
          <a:custGeom>
            <a:avLst/>
            <a:gdLst/>
            <a:ahLst/>
            <a:cxnLst/>
            <a:rect l="l" t="t" r="r" b="b"/>
            <a:pathLst>
              <a:path w="744771" h="804071">
                <a:moveTo>
                  <a:pt x="0" y="0"/>
                </a:moveTo>
                <a:lnTo>
                  <a:pt x="744771" y="0"/>
                </a:lnTo>
                <a:lnTo>
                  <a:pt x="744771" y="804071"/>
                </a:lnTo>
                <a:lnTo>
                  <a:pt x="0" y="8040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0" name="TextBox 70"/>
          <p:cNvSpPr txBox="1"/>
          <p:nvPr/>
        </p:nvSpPr>
        <p:spPr>
          <a:xfrm>
            <a:off x="872042" y="5589099"/>
            <a:ext cx="3832820" cy="127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Communiquer auprès des professionnels de votre établissement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5002614" y="5589099"/>
            <a:ext cx="2534691" cy="127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Constituer une équipe projet pluridisciplinaire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7885367" y="5652592"/>
            <a:ext cx="2998159" cy="843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Identifier les services volontaires 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1254428" y="5589099"/>
            <a:ext cx="1963164" cy="127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Programmer la semaine de collecte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0953043" y="9853462"/>
            <a:ext cx="3170590" cy="127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Saisir les données d’organisation sur la plateforme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7980725" y="9891456"/>
            <a:ext cx="2534691" cy="41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Informer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5040299" y="9891456"/>
            <a:ext cx="2534691" cy="41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Se préparer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1570067" y="9853462"/>
            <a:ext cx="2534691" cy="41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Collecter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40223" y="14888081"/>
            <a:ext cx="3244708" cy="843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Respecter les bonnes pratiques d’hygiène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4520943" y="14906584"/>
            <a:ext cx="2892005" cy="1700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Renseigner les caractéristiques et les quantités des médicaments jetés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8044654" y="14800256"/>
            <a:ext cx="2534691" cy="41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Peser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1099977" y="14888081"/>
            <a:ext cx="3447967" cy="843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Consulter les résultats</a:t>
            </a:r>
          </a:p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de son établissement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5368364" y="19790994"/>
            <a:ext cx="2307328" cy="893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36"/>
              </a:lnSpc>
            </a:pPr>
            <a:r>
              <a:rPr lang="en-US" sz="2124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Retrouvez la méthodologie détaillée ici : 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8044654" y="10401598"/>
            <a:ext cx="2838872" cy="156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l’équipe pharmaceutique et les services volontaires (jour/nuit) de l’étude conduite et de sa méthodologie.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4793899" y="10420648"/>
            <a:ext cx="2952120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mettre en place des dispositifs de collecte (« poubelles ») dédiés à l’étude à la pharmacie et dans les services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peser les contenants vides pour déterminer leur tare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1319076" y="10382654"/>
            <a:ext cx="3036674" cy="219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pendant la semaine choisie les DIMED jetés ou destinés à être jetés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stocker temporairement les DIMED collectés dans un espace dédié et sécurisé 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996367" y="15845898"/>
            <a:ext cx="3046813" cy="1878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Mettre en œuvre, en concertation avec l’équipe projet, des mesures de protection des personnels en charge de l’identification des DIMED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4590822" y="16721652"/>
            <a:ext cx="2659235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sur la plateforme Sphinx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7705942" y="15319923"/>
            <a:ext cx="3346161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les DIMED tels qu'ils auraient été éliminés habituellement, en incluant les emballages primaires et, le cas échéant, les emballages secondaires non séparés lors du tri. Déduire la tare des contenants.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11193494" y="15750648"/>
            <a:ext cx="3260933" cy="1878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consulter son profil automatiquement via  la plateforme Sphinx</a:t>
            </a:r>
          </a:p>
          <a:p>
            <a:pPr marL="388620" lvl="1" indent="-194310" algn="l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comparer aux résultats nationaux consolidés en fin de campagne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10932787" y="19833310"/>
            <a:ext cx="3387328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u="sng">
                <a:solidFill>
                  <a:srgbClr val="FA3A4D"/>
                </a:solidFill>
                <a:latin typeface="Calibri (MS)"/>
                <a:ea typeface="Calibri (MS)"/>
                <a:cs typeface="Calibri (MS)"/>
                <a:sym typeface="Calibri (MS)"/>
              </a:rPr>
              <a:t>Insérer votre logo ici</a:t>
            </a:r>
          </a:p>
        </p:txBody>
      </p:sp>
      <p:grpSp>
        <p:nvGrpSpPr>
          <p:cNvPr id="91" name="Group 91"/>
          <p:cNvGrpSpPr/>
          <p:nvPr/>
        </p:nvGrpSpPr>
        <p:grpSpPr>
          <a:xfrm>
            <a:off x="-1366361" y="954378"/>
            <a:ext cx="18381402" cy="2157763"/>
            <a:chOff x="0" y="0"/>
            <a:chExt cx="3293740" cy="386647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3293740" cy="386647"/>
            </a:xfrm>
            <a:custGeom>
              <a:avLst/>
              <a:gdLst/>
              <a:ahLst/>
              <a:cxnLst/>
              <a:rect l="l" t="t" r="r" b="b"/>
              <a:pathLst>
                <a:path w="3293740" h="386647">
                  <a:moveTo>
                    <a:pt x="31167" y="0"/>
                  </a:moveTo>
                  <a:lnTo>
                    <a:pt x="3262572" y="0"/>
                  </a:lnTo>
                  <a:cubicBezTo>
                    <a:pt x="3270838" y="0"/>
                    <a:pt x="3278766" y="3284"/>
                    <a:pt x="3284611" y="9129"/>
                  </a:cubicBezTo>
                  <a:cubicBezTo>
                    <a:pt x="3290456" y="14974"/>
                    <a:pt x="3293740" y="22901"/>
                    <a:pt x="3293740" y="31167"/>
                  </a:cubicBezTo>
                  <a:lnTo>
                    <a:pt x="3293740" y="355479"/>
                  </a:lnTo>
                  <a:cubicBezTo>
                    <a:pt x="3293740" y="363745"/>
                    <a:pt x="3290456" y="371673"/>
                    <a:pt x="3284611" y="377518"/>
                  </a:cubicBezTo>
                  <a:cubicBezTo>
                    <a:pt x="3278766" y="383363"/>
                    <a:pt x="3270838" y="386647"/>
                    <a:pt x="3262572" y="386647"/>
                  </a:cubicBezTo>
                  <a:lnTo>
                    <a:pt x="31167" y="386647"/>
                  </a:lnTo>
                  <a:cubicBezTo>
                    <a:pt x="13954" y="386647"/>
                    <a:pt x="0" y="372693"/>
                    <a:pt x="0" y="355479"/>
                  </a:cubicBezTo>
                  <a:lnTo>
                    <a:pt x="0" y="31167"/>
                  </a:lnTo>
                  <a:cubicBezTo>
                    <a:pt x="0" y="13954"/>
                    <a:pt x="13954" y="0"/>
                    <a:pt x="31167" y="0"/>
                  </a:cubicBezTo>
                  <a:close/>
                </a:path>
              </a:pathLst>
            </a:custGeom>
            <a:solidFill>
              <a:srgbClr val="418138">
                <a:alpha val="18824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57150"/>
              <a:ext cx="3293740" cy="443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1902407" y="297816"/>
            <a:ext cx="11315185" cy="816838"/>
            <a:chOff x="0" y="0"/>
            <a:chExt cx="2027553" cy="146368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2027553" cy="146368"/>
            </a:xfrm>
            <a:custGeom>
              <a:avLst/>
              <a:gdLst/>
              <a:ahLst/>
              <a:cxnLst/>
              <a:rect l="l" t="t" r="r" b="b"/>
              <a:pathLst>
                <a:path w="2027553" h="146368">
                  <a:moveTo>
                    <a:pt x="50631" y="0"/>
                  </a:moveTo>
                  <a:lnTo>
                    <a:pt x="1976922" y="0"/>
                  </a:lnTo>
                  <a:cubicBezTo>
                    <a:pt x="1990350" y="0"/>
                    <a:pt x="2003229" y="5334"/>
                    <a:pt x="2012724" y="14830"/>
                  </a:cubicBezTo>
                  <a:cubicBezTo>
                    <a:pt x="2022219" y="24325"/>
                    <a:pt x="2027553" y="37203"/>
                    <a:pt x="2027553" y="50631"/>
                  </a:cubicBezTo>
                  <a:lnTo>
                    <a:pt x="2027553" y="95737"/>
                  </a:lnTo>
                  <a:cubicBezTo>
                    <a:pt x="2027553" y="123700"/>
                    <a:pt x="2004885" y="146368"/>
                    <a:pt x="1976922" y="146368"/>
                  </a:cubicBezTo>
                  <a:lnTo>
                    <a:pt x="50631" y="146368"/>
                  </a:lnTo>
                  <a:cubicBezTo>
                    <a:pt x="37203" y="146368"/>
                    <a:pt x="24325" y="141034"/>
                    <a:pt x="14830" y="131539"/>
                  </a:cubicBezTo>
                  <a:cubicBezTo>
                    <a:pt x="5334" y="122043"/>
                    <a:pt x="0" y="109165"/>
                    <a:pt x="0" y="95737"/>
                  </a:cubicBezTo>
                  <a:lnTo>
                    <a:pt x="0" y="50631"/>
                  </a:lnTo>
                  <a:cubicBezTo>
                    <a:pt x="0" y="37203"/>
                    <a:pt x="5334" y="24325"/>
                    <a:pt x="14830" y="14830"/>
                  </a:cubicBezTo>
                  <a:cubicBezTo>
                    <a:pt x="24325" y="5334"/>
                    <a:pt x="37203" y="0"/>
                    <a:pt x="50631" y="0"/>
                  </a:cubicBezTo>
                  <a:close/>
                </a:path>
              </a:pathLst>
            </a:custGeom>
            <a:solidFill>
              <a:srgbClr val="41813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57150"/>
              <a:ext cx="2027553" cy="203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-365593" y="-174009"/>
            <a:ext cx="16000018" cy="1521984"/>
            <a:chOff x="0" y="0"/>
            <a:chExt cx="2867023" cy="272722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2867023" cy="272722"/>
            </a:xfrm>
            <a:custGeom>
              <a:avLst/>
              <a:gdLst/>
              <a:ahLst/>
              <a:cxnLst/>
              <a:rect l="l" t="t" r="r" b="b"/>
              <a:pathLst>
                <a:path w="2867023" h="272722">
                  <a:moveTo>
                    <a:pt x="0" y="0"/>
                  </a:moveTo>
                  <a:lnTo>
                    <a:pt x="2867023" y="0"/>
                  </a:lnTo>
                  <a:lnTo>
                    <a:pt x="2867023" y="272722"/>
                  </a:lnTo>
                  <a:lnTo>
                    <a:pt x="0" y="272722"/>
                  </a:ln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-57150"/>
              <a:ext cx="2867023" cy="329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100" name="TextBox 100"/>
          <p:cNvSpPr txBox="1"/>
          <p:nvPr/>
        </p:nvSpPr>
        <p:spPr>
          <a:xfrm>
            <a:off x="316726" y="1453081"/>
            <a:ext cx="14486548" cy="152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Dans une démarche de </a:t>
            </a:r>
            <a:r>
              <a:rPr lang="en-US" sz="2400" b="1">
                <a:solidFill>
                  <a:srgbClr val="418138"/>
                </a:solidFill>
                <a:latin typeface="Inter Bold"/>
                <a:ea typeface="Inter Bold"/>
                <a:cs typeface="Inter Bold"/>
                <a:sym typeface="Inter Bold"/>
              </a:rPr>
              <a:t>« santé durable » 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(économiquement viable, socialement équitable, écologiquement soutenable, promotrice de santé et de bien-être), notre établissement s’engage dans l’action nationale d’audit pour mesurer et caractériser pendant 7 jours les déchets issus des médicaments (DIMED). 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0872" y="398777"/>
            <a:ext cx="14958257" cy="48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2900" spc="374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MÉDICAMENTS : POURQUOI ET COMBIEN ON JETTE ?</a:t>
            </a:r>
          </a:p>
        </p:txBody>
      </p:sp>
      <p:grpSp>
        <p:nvGrpSpPr>
          <p:cNvPr id="102" name="Group 102"/>
          <p:cNvGrpSpPr/>
          <p:nvPr/>
        </p:nvGrpSpPr>
        <p:grpSpPr>
          <a:xfrm>
            <a:off x="2562577" y="8679870"/>
            <a:ext cx="747566" cy="1154542"/>
            <a:chOff x="0" y="0"/>
            <a:chExt cx="996755" cy="1539390"/>
          </a:xfrm>
        </p:grpSpPr>
        <p:sp>
          <p:nvSpPr>
            <p:cNvPr id="103" name="Freeform 103"/>
            <p:cNvSpPr/>
            <p:nvPr/>
          </p:nvSpPr>
          <p:spPr>
            <a:xfrm rot="-4807494">
              <a:off x="665002" y="326837"/>
              <a:ext cx="243747" cy="253642"/>
            </a:xfrm>
            <a:custGeom>
              <a:avLst/>
              <a:gdLst/>
              <a:ahLst/>
              <a:cxnLst/>
              <a:rect l="l" t="t" r="r" b="b"/>
              <a:pathLst>
                <a:path w="243747" h="253642">
                  <a:moveTo>
                    <a:pt x="0" y="0"/>
                  </a:moveTo>
                  <a:lnTo>
                    <a:pt x="243748" y="0"/>
                  </a:lnTo>
                  <a:lnTo>
                    <a:pt x="243748" y="253642"/>
                  </a:lnTo>
                  <a:lnTo>
                    <a:pt x="0" y="253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166023" t="-88861" r="-142906" b="-41805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Freeform 104"/>
            <p:cNvSpPr/>
            <p:nvPr/>
          </p:nvSpPr>
          <p:spPr>
            <a:xfrm rot="-5265712">
              <a:off x="498377" y="486583"/>
              <a:ext cx="271844" cy="217785"/>
            </a:xfrm>
            <a:custGeom>
              <a:avLst/>
              <a:gdLst/>
              <a:ahLst/>
              <a:cxnLst/>
              <a:rect l="l" t="t" r="r" b="b"/>
              <a:pathLst>
                <a:path w="271844" h="217785">
                  <a:moveTo>
                    <a:pt x="0" y="0"/>
                  </a:moveTo>
                  <a:lnTo>
                    <a:pt x="271844" y="0"/>
                  </a:lnTo>
                  <a:lnTo>
                    <a:pt x="271844" y="217785"/>
                  </a:lnTo>
                  <a:lnTo>
                    <a:pt x="0" y="2177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76344" r="-190319" b="-60683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Freeform 105"/>
            <p:cNvSpPr/>
            <p:nvPr/>
          </p:nvSpPr>
          <p:spPr>
            <a:xfrm>
              <a:off x="0" y="0"/>
              <a:ext cx="996755" cy="1539390"/>
            </a:xfrm>
            <a:custGeom>
              <a:avLst/>
              <a:gdLst/>
              <a:ahLst/>
              <a:cxnLst/>
              <a:rect l="l" t="t" r="r" b="b"/>
              <a:pathLst>
                <a:path w="996755" h="1539390">
                  <a:moveTo>
                    <a:pt x="0" y="0"/>
                  </a:moveTo>
                  <a:lnTo>
                    <a:pt x="996755" y="0"/>
                  </a:lnTo>
                  <a:lnTo>
                    <a:pt x="996755" y="1539390"/>
                  </a:lnTo>
                  <a:lnTo>
                    <a:pt x="0" y="1539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6" name="TextBox 106"/>
          <p:cNvSpPr txBox="1"/>
          <p:nvPr/>
        </p:nvSpPr>
        <p:spPr>
          <a:xfrm>
            <a:off x="11183071" y="11247329"/>
            <a:ext cx="2886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Plateforme Sphinx</a:t>
            </a:r>
          </a:p>
        </p:txBody>
      </p:sp>
      <p:pic>
        <p:nvPicPr>
          <p:cNvPr id="107" name="Picture 10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93063" y="19435670"/>
            <a:ext cx="1819090" cy="1819090"/>
          </a:xfrm>
          <a:prstGeom prst="rect">
            <a:avLst/>
          </a:prstGeom>
        </p:spPr>
      </p:pic>
      <p:sp>
        <p:nvSpPr>
          <p:cNvPr id="108" name="TextBox 108"/>
          <p:cNvSpPr txBox="1"/>
          <p:nvPr/>
        </p:nvSpPr>
        <p:spPr>
          <a:xfrm>
            <a:off x="4805562" y="6975541"/>
            <a:ext cx="2870129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et désigner un référent pour coordonner le recueil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8116322" y="6591359"/>
            <a:ext cx="2525402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et définir les modalités de collecte et de saisie des DIMED 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7705942" y="17912628"/>
            <a:ext cx="3346161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éliminer définitivement les DIMED collectés via la filière de l’ES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25855" y="9660049"/>
            <a:ext cx="5047176" cy="2743163"/>
            <a:chOff x="0" y="0"/>
            <a:chExt cx="1260328" cy="6849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0328" cy="684994"/>
            </a:xfrm>
            <a:custGeom>
              <a:avLst/>
              <a:gdLst/>
              <a:ahLst/>
              <a:cxnLst/>
              <a:rect l="l" t="t" r="r" b="b"/>
              <a:pathLst>
                <a:path w="1260328" h="684994">
                  <a:moveTo>
                    <a:pt x="0" y="0"/>
                  </a:moveTo>
                  <a:lnTo>
                    <a:pt x="1260328" y="0"/>
                  </a:lnTo>
                  <a:lnTo>
                    <a:pt x="1260328" y="684994"/>
                  </a:lnTo>
                  <a:lnTo>
                    <a:pt x="0" y="684994"/>
                  </a:lnTo>
                  <a:close/>
                </a:path>
              </a:pathLst>
            </a:custGeom>
            <a:ln w="38100" cap="sq">
              <a:solidFill>
                <a:srgbClr val="8DC63F"/>
              </a:solidFill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60328" cy="7421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1966987" y="2675218"/>
            <a:ext cx="11286605" cy="15952799"/>
          </a:xfrm>
          <a:custGeom>
            <a:avLst/>
            <a:gdLst/>
            <a:ahLst/>
            <a:cxnLst/>
            <a:rect l="l" t="t" r="r" b="b"/>
            <a:pathLst>
              <a:path w="11286605" h="15952799">
                <a:moveTo>
                  <a:pt x="11286606" y="0"/>
                </a:moveTo>
                <a:lnTo>
                  <a:pt x="0" y="0"/>
                </a:lnTo>
                <a:lnTo>
                  <a:pt x="0" y="15952798"/>
                </a:lnTo>
                <a:lnTo>
                  <a:pt x="11286606" y="15952798"/>
                </a:lnTo>
                <a:lnTo>
                  <a:pt x="11286606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4459766" y="4106303"/>
            <a:ext cx="1410900" cy="1487978"/>
            <a:chOff x="0" y="0"/>
            <a:chExt cx="812800" cy="85720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57204"/>
            </a:xfrm>
            <a:custGeom>
              <a:avLst/>
              <a:gdLst/>
              <a:ahLst/>
              <a:cxnLst/>
              <a:rect l="l" t="t" r="r" b="b"/>
              <a:pathLst>
                <a:path w="812800" h="857204">
                  <a:moveTo>
                    <a:pt x="406400" y="0"/>
                  </a:moveTo>
                  <a:cubicBezTo>
                    <a:pt x="181951" y="0"/>
                    <a:pt x="0" y="191892"/>
                    <a:pt x="0" y="428602"/>
                  </a:cubicBezTo>
                  <a:cubicBezTo>
                    <a:pt x="0" y="665312"/>
                    <a:pt x="181951" y="857204"/>
                    <a:pt x="406400" y="857204"/>
                  </a:cubicBezTo>
                  <a:cubicBezTo>
                    <a:pt x="630849" y="857204"/>
                    <a:pt x="812800" y="665312"/>
                    <a:pt x="812800" y="428602"/>
                  </a:cubicBezTo>
                  <a:cubicBezTo>
                    <a:pt x="812800" y="191892"/>
                    <a:pt x="630849" y="0"/>
                    <a:pt x="406400" y="0"/>
                  </a:cubicBezTo>
                  <a:close/>
                </a:path>
              </a:pathLst>
            </a:custGeom>
            <a:ln w="47625" cap="sq">
              <a:solidFill>
                <a:srgbClr val="FFFFFF"/>
              </a:solidFill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-14887"/>
              <a:ext cx="660400" cy="791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530841" y="7187009"/>
            <a:ext cx="1410900" cy="1487978"/>
            <a:chOff x="0" y="0"/>
            <a:chExt cx="812800" cy="85720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57204"/>
            </a:xfrm>
            <a:custGeom>
              <a:avLst/>
              <a:gdLst/>
              <a:ahLst/>
              <a:cxnLst/>
              <a:rect l="l" t="t" r="r" b="b"/>
              <a:pathLst>
                <a:path w="812800" h="857204">
                  <a:moveTo>
                    <a:pt x="406400" y="0"/>
                  </a:moveTo>
                  <a:cubicBezTo>
                    <a:pt x="181951" y="0"/>
                    <a:pt x="0" y="191892"/>
                    <a:pt x="0" y="428602"/>
                  </a:cubicBezTo>
                  <a:cubicBezTo>
                    <a:pt x="0" y="665312"/>
                    <a:pt x="181951" y="857204"/>
                    <a:pt x="406400" y="857204"/>
                  </a:cubicBezTo>
                  <a:cubicBezTo>
                    <a:pt x="630849" y="857204"/>
                    <a:pt x="812800" y="665312"/>
                    <a:pt x="812800" y="428602"/>
                  </a:cubicBezTo>
                  <a:cubicBezTo>
                    <a:pt x="812800" y="191892"/>
                    <a:pt x="630849" y="0"/>
                    <a:pt x="406400" y="0"/>
                  </a:cubicBezTo>
                  <a:close/>
                </a:path>
              </a:pathLst>
            </a:custGeom>
            <a:ln w="47625" cap="sq">
              <a:solidFill>
                <a:srgbClr val="FFFFFF"/>
              </a:solidFill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-14887"/>
              <a:ext cx="660400" cy="791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30841" y="10134324"/>
            <a:ext cx="1410900" cy="1487978"/>
            <a:chOff x="0" y="0"/>
            <a:chExt cx="812800" cy="8572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57204"/>
            </a:xfrm>
            <a:custGeom>
              <a:avLst/>
              <a:gdLst/>
              <a:ahLst/>
              <a:cxnLst/>
              <a:rect l="l" t="t" r="r" b="b"/>
              <a:pathLst>
                <a:path w="812800" h="857204">
                  <a:moveTo>
                    <a:pt x="406400" y="0"/>
                  </a:moveTo>
                  <a:cubicBezTo>
                    <a:pt x="181951" y="0"/>
                    <a:pt x="0" y="191892"/>
                    <a:pt x="0" y="428602"/>
                  </a:cubicBezTo>
                  <a:cubicBezTo>
                    <a:pt x="0" y="665312"/>
                    <a:pt x="181951" y="857204"/>
                    <a:pt x="406400" y="857204"/>
                  </a:cubicBezTo>
                  <a:cubicBezTo>
                    <a:pt x="630849" y="857204"/>
                    <a:pt x="812800" y="665312"/>
                    <a:pt x="812800" y="428602"/>
                  </a:cubicBezTo>
                  <a:cubicBezTo>
                    <a:pt x="812800" y="191892"/>
                    <a:pt x="630849" y="0"/>
                    <a:pt x="40640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-14887"/>
              <a:ext cx="660400" cy="791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530841" y="13291349"/>
            <a:ext cx="1410900" cy="1487978"/>
            <a:chOff x="0" y="0"/>
            <a:chExt cx="812800" cy="8572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57204"/>
            </a:xfrm>
            <a:custGeom>
              <a:avLst/>
              <a:gdLst/>
              <a:ahLst/>
              <a:cxnLst/>
              <a:rect l="l" t="t" r="r" b="b"/>
              <a:pathLst>
                <a:path w="812800" h="857204">
                  <a:moveTo>
                    <a:pt x="406400" y="0"/>
                  </a:moveTo>
                  <a:cubicBezTo>
                    <a:pt x="181951" y="0"/>
                    <a:pt x="0" y="191892"/>
                    <a:pt x="0" y="428602"/>
                  </a:cubicBezTo>
                  <a:cubicBezTo>
                    <a:pt x="0" y="665312"/>
                    <a:pt x="181951" y="857204"/>
                    <a:pt x="406400" y="857204"/>
                  </a:cubicBezTo>
                  <a:cubicBezTo>
                    <a:pt x="630849" y="857204"/>
                    <a:pt x="812800" y="665312"/>
                    <a:pt x="812800" y="428602"/>
                  </a:cubicBezTo>
                  <a:cubicBezTo>
                    <a:pt x="812800" y="191892"/>
                    <a:pt x="630849" y="0"/>
                    <a:pt x="40640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-14887"/>
              <a:ext cx="660400" cy="791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30841" y="16303327"/>
            <a:ext cx="1410900" cy="1487978"/>
            <a:chOff x="0" y="0"/>
            <a:chExt cx="812800" cy="85720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57204"/>
            </a:xfrm>
            <a:custGeom>
              <a:avLst/>
              <a:gdLst/>
              <a:ahLst/>
              <a:cxnLst/>
              <a:rect l="l" t="t" r="r" b="b"/>
              <a:pathLst>
                <a:path w="812800" h="857204">
                  <a:moveTo>
                    <a:pt x="406400" y="0"/>
                  </a:moveTo>
                  <a:cubicBezTo>
                    <a:pt x="181951" y="0"/>
                    <a:pt x="0" y="191892"/>
                    <a:pt x="0" y="428602"/>
                  </a:cubicBezTo>
                  <a:cubicBezTo>
                    <a:pt x="0" y="665312"/>
                    <a:pt x="181951" y="857204"/>
                    <a:pt x="406400" y="857204"/>
                  </a:cubicBezTo>
                  <a:cubicBezTo>
                    <a:pt x="630849" y="857204"/>
                    <a:pt x="812800" y="665312"/>
                    <a:pt x="812800" y="428602"/>
                  </a:cubicBezTo>
                  <a:cubicBezTo>
                    <a:pt x="812800" y="191892"/>
                    <a:pt x="630849" y="0"/>
                    <a:pt x="40640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-14887"/>
              <a:ext cx="660400" cy="791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</a:t>
              </a:r>
            </a:p>
          </p:txBody>
        </p:sp>
      </p:grpSp>
      <p:sp>
        <p:nvSpPr>
          <p:cNvPr id="21" name="AutoShape 21"/>
          <p:cNvSpPr/>
          <p:nvPr/>
        </p:nvSpPr>
        <p:spPr>
          <a:xfrm flipV="1">
            <a:off x="-51823" y="19171322"/>
            <a:ext cx="15171823" cy="0"/>
          </a:xfrm>
          <a:prstGeom prst="line">
            <a:avLst/>
          </a:prstGeom>
          <a:ln w="9525" cap="flat">
            <a:solidFill>
              <a:srgbClr val="40813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22" name="Group 22"/>
          <p:cNvGrpSpPr/>
          <p:nvPr/>
        </p:nvGrpSpPr>
        <p:grpSpPr>
          <a:xfrm>
            <a:off x="8311650" y="12669912"/>
            <a:ext cx="4941943" cy="2754919"/>
            <a:chOff x="0" y="0"/>
            <a:chExt cx="885540" cy="49365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85540" cy="493650"/>
            </a:xfrm>
            <a:custGeom>
              <a:avLst/>
              <a:gdLst/>
              <a:ahLst/>
              <a:cxnLst/>
              <a:rect l="l" t="t" r="r" b="b"/>
              <a:pathLst>
                <a:path w="885540" h="493650">
                  <a:moveTo>
                    <a:pt x="0" y="0"/>
                  </a:moveTo>
                  <a:lnTo>
                    <a:pt x="885540" y="0"/>
                  </a:lnTo>
                  <a:lnTo>
                    <a:pt x="885540" y="493650"/>
                  </a:lnTo>
                  <a:lnTo>
                    <a:pt x="0" y="493650"/>
                  </a:lnTo>
                  <a:close/>
                </a:path>
              </a:pathLst>
            </a:custGeom>
            <a:solidFill>
              <a:srgbClr val="BFDB7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885540" cy="550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257885" y="4187762"/>
            <a:ext cx="4684860" cy="937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3295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Informer sur la méthodologie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286902" y="5273929"/>
            <a:ext cx="4728827" cy="282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5"/>
              </a:lnSpc>
            </a:pPr>
            <a:r>
              <a:rPr lang="en-US" sz="199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l’équipe pharmaceutique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150868" y="7068722"/>
            <a:ext cx="4684860" cy="480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3295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Se préparer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970868" y="7701128"/>
            <a:ext cx="5557864" cy="1387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0879" lvl="1" indent="-215440" algn="l">
              <a:lnSpc>
                <a:spcPts val="2195"/>
              </a:lnSpc>
              <a:buFont typeface="Arial"/>
              <a:buChar char="•"/>
            </a:pPr>
            <a:r>
              <a:rPr lang="en-US" sz="199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Mettre en place des dispositifs de collecte (« poubelles ») dédiés à l’étude à la pharmacie et dans les services ;</a:t>
            </a:r>
          </a:p>
          <a:p>
            <a:pPr marL="430879" lvl="1" indent="-215440" algn="l">
              <a:lnSpc>
                <a:spcPts val="2195"/>
              </a:lnSpc>
              <a:buFont typeface="Arial"/>
              <a:buChar char="•"/>
            </a:pPr>
            <a:r>
              <a:rPr lang="en-US" sz="199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Peser les contenants vides pour déterminer leur tare.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330868" y="10059535"/>
            <a:ext cx="4684860" cy="480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3295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Collecter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150868" y="10691941"/>
            <a:ext cx="5557864" cy="1387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0879" lvl="1" indent="-215440" algn="l">
              <a:lnSpc>
                <a:spcPts val="2195"/>
              </a:lnSpc>
              <a:buFont typeface="Arial"/>
              <a:buChar char="•"/>
            </a:pPr>
            <a:r>
              <a:rPr lang="en-US" sz="199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pendant la semaine choisie les DIMED jetés ou destinés à être jetés de la pharmacie et des services.</a:t>
            </a:r>
          </a:p>
          <a:p>
            <a:pPr marL="430879" lvl="1" indent="-215440" algn="l">
              <a:lnSpc>
                <a:spcPts val="2195"/>
              </a:lnSpc>
              <a:buFont typeface="Arial"/>
              <a:buChar char="•"/>
            </a:pPr>
            <a:r>
              <a:rPr lang="en-US" sz="199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Stocker les contenants dans un endroit dédié et sécurisé.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330868" y="13101625"/>
            <a:ext cx="4684860" cy="480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3295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Évaluer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062158" y="13676880"/>
            <a:ext cx="7127394" cy="1663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0879" lvl="1" indent="-215440" algn="l">
              <a:lnSpc>
                <a:spcPts val="2195"/>
              </a:lnSpc>
              <a:buFont typeface="Arial"/>
              <a:buChar char="•"/>
            </a:pPr>
            <a:r>
              <a:rPr lang="en-US" sz="199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 protéger lors de la manipulation des DIMED ;</a:t>
            </a:r>
          </a:p>
          <a:p>
            <a:pPr marL="430879" lvl="1" indent="-215440" algn="l">
              <a:lnSpc>
                <a:spcPts val="2195"/>
              </a:lnSpc>
              <a:buFont typeface="Arial"/>
              <a:buChar char="•"/>
            </a:pPr>
            <a:r>
              <a:rPr lang="en-US" sz="199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Compléter la plateforme de recueil (libellé médicaments, nombre, origine, motif d’élimination) selon l'organisation définie dans l'établissement ;</a:t>
            </a:r>
          </a:p>
          <a:p>
            <a:pPr marL="430879" lvl="1" indent="-215440" algn="l">
              <a:lnSpc>
                <a:spcPts val="2195"/>
              </a:lnSpc>
              <a:buFont typeface="Arial"/>
              <a:buChar char="•"/>
            </a:pPr>
            <a:r>
              <a:rPr lang="en-US" sz="199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Peser puis éliminer définitivement les DIMED collectés durant la semaine via la filière de votre établissement.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330868" y="16175123"/>
            <a:ext cx="4684860" cy="937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3295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Consulter les résultats de l’établissement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330868" y="17167379"/>
            <a:ext cx="5197864" cy="834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5"/>
              </a:lnSpc>
            </a:pPr>
            <a:r>
              <a:rPr lang="en-US" sz="199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via la plateforme de saisie en ligne Sphinx.</a:t>
            </a:r>
          </a:p>
          <a:p>
            <a:pPr algn="l">
              <a:lnSpc>
                <a:spcPts val="2195"/>
              </a:lnSpc>
            </a:pPr>
            <a:r>
              <a:rPr lang="en-US" sz="199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comparer aux résultats nationaux consolidés en fin de campagne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381276" y="10722984"/>
            <a:ext cx="2377927" cy="3672474"/>
            <a:chOff x="0" y="0"/>
            <a:chExt cx="3170569" cy="4896632"/>
          </a:xfrm>
        </p:grpSpPr>
        <p:sp>
          <p:nvSpPr>
            <p:cNvPr id="36" name="Freeform 36"/>
            <p:cNvSpPr/>
            <p:nvPr/>
          </p:nvSpPr>
          <p:spPr>
            <a:xfrm rot="-4807494">
              <a:off x="2115300" y="1039632"/>
              <a:ext cx="775334" cy="806809"/>
            </a:xfrm>
            <a:custGeom>
              <a:avLst/>
              <a:gdLst/>
              <a:ahLst/>
              <a:cxnLst/>
              <a:rect l="l" t="t" r="r" b="b"/>
              <a:pathLst>
                <a:path w="775334" h="806809">
                  <a:moveTo>
                    <a:pt x="0" y="0"/>
                  </a:moveTo>
                  <a:lnTo>
                    <a:pt x="775334" y="0"/>
                  </a:lnTo>
                  <a:lnTo>
                    <a:pt x="775334" y="806809"/>
                  </a:lnTo>
                  <a:lnTo>
                    <a:pt x="0" y="8068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6023" t="-88861" r="-142906" b="-41805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reeform 37"/>
            <p:cNvSpPr/>
            <p:nvPr/>
          </p:nvSpPr>
          <p:spPr>
            <a:xfrm rot="-5265712">
              <a:off x="1585284" y="1547769"/>
              <a:ext cx="864706" cy="692750"/>
            </a:xfrm>
            <a:custGeom>
              <a:avLst/>
              <a:gdLst/>
              <a:ahLst/>
              <a:cxnLst/>
              <a:rect l="l" t="t" r="r" b="b"/>
              <a:pathLst>
                <a:path w="864706" h="692750">
                  <a:moveTo>
                    <a:pt x="0" y="0"/>
                  </a:moveTo>
                  <a:lnTo>
                    <a:pt x="864707" y="0"/>
                  </a:lnTo>
                  <a:lnTo>
                    <a:pt x="864707" y="692750"/>
                  </a:lnTo>
                  <a:lnTo>
                    <a:pt x="0" y="692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6344" r="-190319" b="-60683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0" y="0"/>
              <a:ext cx="3170569" cy="4896632"/>
            </a:xfrm>
            <a:custGeom>
              <a:avLst/>
              <a:gdLst/>
              <a:ahLst/>
              <a:cxnLst/>
              <a:rect l="l" t="t" r="r" b="b"/>
              <a:pathLst>
                <a:path w="3170569" h="4896632">
                  <a:moveTo>
                    <a:pt x="0" y="0"/>
                  </a:moveTo>
                  <a:lnTo>
                    <a:pt x="3170569" y="0"/>
                  </a:lnTo>
                  <a:lnTo>
                    <a:pt x="3170569" y="4896632"/>
                  </a:lnTo>
                  <a:lnTo>
                    <a:pt x="0" y="48966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528732" y="3351873"/>
            <a:ext cx="3029672" cy="1196480"/>
            <a:chOff x="0" y="0"/>
            <a:chExt cx="542883" cy="21439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42883" cy="214396"/>
            </a:xfrm>
            <a:custGeom>
              <a:avLst/>
              <a:gdLst/>
              <a:ahLst/>
              <a:cxnLst/>
              <a:rect l="l" t="t" r="r" b="b"/>
              <a:pathLst>
                <a:path w="542883" h="214396">
                  <a:moveTo>
                    <a:pt x="107198" y="0"/>
                  </a:moveTo>
                  <a:lnTo>
                    <a:pt x="435685" y="0"/>
                  </a:lnTo>
                  <a:cubicBezTo>
                    <a:pt x="494889" y="0"/>
                    <a:pt x="542883" y="47994"/>
                    <a:pt x="542883" y="107198"/>
                  </a:cubicBezTo>
                  <a:lnTo>
                    <a:pt x="542883" y="107198"/>
                  </a:lnTo>
                  <a:cubicBezTo>
                    <a:pt x="542883" y="135628"/>
                    <a:pt x="531589" y="162895"/>
                    <a:pt x="511486" y="182998"/>
                  </a:cubicBezTo>
                  <a:cubicBezTo>
                    <a:pt x="491382" y="203102"/>
                    <a:pt x="464116" y="214396"/>
                    <a:pt x="435685" y="214396"/>
                  </a:cubicBezTo>
                  <a:lnTo>
                    <a:pt x="107198" y="214396"/>
                  </a:lnTo>
                  <a:cubicBezTo>
                    <a:pt x="78767" y="214396"/>
                    <a:pt x="51501" y="203102"/>
                    <a:pt x="31398" y="182998"/>
                  </a:cubicBezTo>
                  <a:cubicBezTo>
                    <a:pt x="11294" y="162895"/>
                    <a:pt x="0" y="135628"/>
                    <a:pt x="0" y="107198"/>
                  </a:cubicBezTo>
                  <a:lnTo>
                    <a:pt x="0" y="107198"/>
                  </a:lnTo>
                  <a:cubicBezTo>
                    <a:pt x="0" y="78767"/>
                    <a:pt x="11294" y="51501"/>
                    <a:pt x="31398" y="31398"/>
                  </a:cubicBezTo>
                  <a:cubicBezTo>
                    <a:pt x="51501" y="11294"/>
                    <a:pt x="78767" y="0"/>
                    <a:pt x="107198" y="0"/>
                  </a:cubicBezTo>
                  <a:close/>
                </a:path>
              </a:pathLst>
            </a:custGeom>
            <a:solidFill>
              <a:srgbClr val="88D7D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542883" cy="271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1708732" y="3599637"/>
            <a:ext cx="2611383" cy="740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sz="2900" b="1" spc="145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À la pharmacie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368364" y="19790994"/>
            <a:ext cx="2307328" cy="893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36"/>
              </a:lnSpc>
            </a:pPr>
            <a:r>
              <a:rPr lang="en-US" sz="2124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Retrouvez la méthodologie détaillée ici :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872" y="18575066"/>
            <a:ext cx="14958257" cy="524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1"/>
              </a:lnSpc>
            </a:pPr>
            <a:r>
              <a:rPr lang="en-US" sz="1899" b="1" i="1">
                <a:solidFill>
                  <a:srgbClr val="264200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À l’interface des processus cliniques, médico-techniques et logistiques, le circuit des DIMED est l’enjeu de tous.</a:t>
            </a:r>
          </a:p>
          <a:p>
            <a:pPr algn="ctr">
              <a:lnSpc>
                <a:spcPts val="2051"/>
              </a:lnSpc>
            </a:pPr>
            <a:r>
              <a:rPr lang="en-US" sz="1899" b="1" i="1">
                <a:solidFill>
                  <a:srgbClr val="264200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Participez à cette action collective !</a:t>
            </a:r>
          </a:p>
        </p:txBody>
      </p:sp>
      <p:sp>
        <p:nvSpPr>
          <p:cNvPr id="45" name="Freeform 45"/>
          <p:cNvSpPr/>
          <p:nvPr/>
        </p:nvSpPr>
        <p:spPr>
          <a:xfrm>
            <a:off x="3356671" y="19771944"/>
            <a:ext cx="2206191" cy="1046564"/>
          </a:xfrm>
          <a:custGeom>
            <a:avLst/>
            <a:gdLst/>
            <a:ahLst/>
            <a:cxnLst/>
            <a:rect l="l" t="t" r="r" b="b"/>
            <a:pathLst>
              <a:path w="2206191" h="1046564">
                <a:moveTo>
                  <a:pt x="0" y="0"/>
                </a:moveTo>
                <a:lnTo>
                  <a:pt x="2206191" y="0"/>
                </a:lnTo>
                <a:lnTo>
                  <a:pt x="2206191" y="1046564"/>
                </a:lnTo>
                <a:lnTo>
                  <a:pt x="0" y="1046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6" name="Freeform 46"/>
          <p:cNvSpPr/>
          <p:nvPr/>
        </p:nvSpPr>
        <p:spPr>
          <a:xfrm>
            <a:off x="0" y="19171322"/>
            <a:ext cx="3140478" cy="2347785"/>
          </a:xfrm>
          <a:custGeom>
            <a:avLst/>
            <a:gdLst/>
            <a:ahLst/>
            <a:cxnLst/>
            <a:rect l="l" t="t" r="r" b="b"/>
            <a:pathLst>
              <a:path w="3140478" h="2347785">
                <a:moveTo>
                  <a:pt x="0" y="0"/>
                </a:moveTo>
                <a:lnTo>
                  <a:pt x="3140478" y="0"/>
                </a:lnTo>
                <a:lnTo>
                  <a:pt x="3140478" y="2347785"/>
                </a:lnTo>
                <a:lnTo>
                  <a:pt x="0" y="23477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7" name="TextBox 47"/>
          <p:cNvSpPr txBox="1"/>
          <p:nvPr/>
        </p:nvSpPr>
        <p:spPr>
          <a:xfrm>
            <a:off x="11979077" y="10099622"/>
            <a:ext cx="2579327" cy="1199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4"/>
              </a:lnSpc>
            </a:pPr>
            <a:r>
              <a:rPr lang="en-US" sz="2296" u="sng">
                <a:solidFill>
                  <a:srgbClr val="FA3A4D"/>
                </a:solidFill>
                <a:latin typeface="Inter"/>
                <a:ea typeface="Inter"/>
                <a:cs typeface="Inter"/>
                <a:sym typeface="Inter"/>
              </a:rPr>
              <a:t>Insérer les dates de la semaine d’audit choisie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932787" y="19833310"/>
            <a:ext cx="3387328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u="sng">
                <a:solidFill>
                  <a:srgbClr val="FA3A4D"/>
                </a:solidFill>
                <a:latin typeface="Calibri (MS)"/>
                <a:ea typeface="Calibri (MS)"/>
                <a:cs typeface="Calibri (MS)"/>
                <a:sym typeface="Calibri (MS)"/>
              </a:rPr>
              <a:t>Insérer votre logo ici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-1366361" y="954378"/>
            <a:ext cx="18381402" cy="2157763"/>
            <a:chOff x="0" y="0"/>
            <a:chExt cx="3293740" cy="386647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293740" cy="386647"/>
            </a:xfrm>
            <a:custGeom>
              <a:avLst/>
              <a:gdLst/>
              <a:ahLst/>
              <a:cxnLst/>
              <a:rect l="l" t="t" r="r" b="b"/>
              <a:pathLst>
                <a:path w="3293740" h="386647">
                  <a:moveTo>
                    <a:pt x="31167" y="0"/>
                  </a:moveTo>
                  <a:lnTo>
                    <a:pt x="3262572" y="0"/>
                  </a:lnTo>
                  <a:cubicBezTo>
                    <a:pt x="3270838" y="0"/>
                    <a:pt x="3278766" y="3284"/>
                    <a:pt x="3284611" y="9129"/>
                  </a:cubicBezTo>
                  <a:cubicBezTo>
                    <a:pt x="3290456" y="14974"/>
                    <a:pt x="3293740" y="22901"/>
                    <a:pt x="3293740" y="31167"/>
                  </a:cubicBezTo>
                  <a:lnTo>
                    <a:pt x="3293740" y="355479"/>
                  </a:lnTo>
                  <a:cubicBezTo>
                    <a:pt x="3293740" y="363745"/>
                    <a:pt x="3290456" y="371673"/>
                    <a:pt x="3284611" y="377518"/>
                  </a:cubicBezTo>
                  <a:cubicBezTo>
                    <a:pt x="3278766" y="383363"/>
                    <a:pt x="3270838" y="386647"/>
                    <a:pt x="3262572" y="386647"/>
                  </a:cubicBezTo>
                  <a:lnTo>
                    <a:pt x="31167" y="386647"/>
                  </a:lnTo>
                  <a:cubicBezTo>
                    <a:pt x="13954" y="386647"/>
                    <a:pt x="0" y="372693"/>
                    <a:pt x="0" y="355479"/>
                  </a:cubicBezTo>
                  <a:lnTo>
                    <a:pt x="0" y="31167"/>
                  </a:lnTo>
                  <a:cubicBezTo>
                    <a:pt x="0" y="13954"/>
                    <a:pt x="13954" y="0"/>
                    <a:pt x="31167" y="0"/>
                  </a:cubicBezTo>
                  <a:close/>
                </a:path>
              </a:pathLst>
            </a:custGeom>
            <a:solidFill>
              <a:srgbClr val="418138">
                <a:alpha val="18824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57150"/>
              <a:ext cx="3293740" cy="443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902407" y="297816"/>
            <a:ext cx="11315185" cy="816838"/>
            <a:chOff x="0" y="0"/>
            <a:chExt cx="2027553" cy="14636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027553" cy="146368"/>
            </a:xfrm>
            <a:custGeom>
              <a:avLst/>
              <a:gdLst/>
              <a:ahLst/>
              <a:cxnLst/>
              <a:rect l="l" t="t" r="r" b="b"/>
              <a:pathLst>
                <a:path w="2027553" h="146368">
                  <a:moveTo>
                    <a:pt x="50631" y="0"/>
                  </a:moveTo>
                  <a:lnTo>
                    <a:pt x="1976922" y="0"/>
                  </a:lnTo>
                  <a:cubicBezTo>
                    <a:pt x="1990350" y="0"/>
                    <a:pt x="2003229" y="5334"/>
                    <a:pt x="2012724" y="14830"/>
                  </a:cubicBezTo>
                  <a:cubicBezTo>
                    <a:pt x="2022219" y="24325"/>
                    <a:pt x="2027553" y="37203"/>
                    <a:pt x="2027553" y="50631"/>
                  </a:cubicBezTo>
                  <a:lnTo>
                    <a:pt x="2027553" y="95737"/>
                  </a:lnTo>
                  <a:cubicBezTo>
                    <a:pt x="2027553" y="123700"/>
                    <a:pt x="2004885" y="146368"/>
                    <a:pt x="1976922" y="146368"/>
                  </a:cubicBezTo>
                  <a:lnTo>
                    <a:pt x="50631" y="146368"/>
                  </a:lnTo>
                  <a:cubicBezTo>
                    <a:pt x="37203" y="146368"/>
                    <a:pt x="24325" y="141034"/>
                    <a:pt x="14830" y="131539"/>
                  </a:cubicBezTo>
                  <a:cubicBezTo>
                    <a:pt x="5334" y="122043"/>
                    <a:pt x="0" y="109165"/>
                    <a:pt x="0" y="95737"/>
                  </a:cubicBezTo>
                  <a:lnTo>
                    <a:pt x="0" y="50631"/>
                  </a:lnTo>
                  <a:cubicBezTo>
                    <a:pt x="0" y="37203"/>
                    <a:pt x="5334" y="24325"/>
                    <a:pt x="14830" y="14830"/>
                  </a:cubicBezTo>
                  <a:cubicBezTo>
                    <a:pt x="24325" y="5334"/>
                    <a:pt x="37203" y="0"/>
                    <a:pt x="50631" y="0"/>
                  </a:cubicBezTo>
                  <a:close/>
                </a:path>
              </a:pathLst>
            </a:custGeom>
            <a:solidFill>
              <a:srgbClr val="41813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57150"/>
              <a:ext cx="2027553" cy="203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-365593" y="-174009"/>
            <a:ext cx="16000018" cy="1521984"/>
            <a:chOff x="0" y="0"/>
            <a:chExt cx="2867023" cy="2727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2867023" cy="272722"/>
            </a:xfrm>
            <a:custGeom>
              <a:avLst/>
              <a:gdLst/>
              <a:ahLst/>
              <a:cxnLst/>
              <a:rect l="l" t="t" r="r" b="b"/>
              <a:pathLst>
                <a:path w="2867023" h="272722">
                  <a:moveTo>
                    <a:pt x="0" y="0"/>
                  </a:moveTo>
                  <a:lnTo>
                    <a:pt x="2867023" y="0"/>
                  </a:lnTo>
                  <a:lnTo>
                    <a:pt x="2867023" y="272722"/>
                  </a:lnTo>
                  <a:lnTo>
                    <a:pt x="0" y="272722"/>
                  </a:ln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2867023" cy="329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316726" y="1453081"/>
            <a:ext cx="14486548" cy="152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Dans une démarche de </a:t>
            </a:r>
            <a:r>
              <a:rPr lang="en-US" sz="2400" b="1">
                <a:solidFill>
                  <a:srgbClr val="418138"/>
                </a:solidFill>
                <a:latin typeface="Inter Bold"/>
                <a:ea typeface="Inter Bold"/>
                <a:cs typeface="Inter Bold"/>
                <a:sym typeface="Inter Bold"/>
              </a:rPr>
              <a:t>« santé durable » 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(économiquement viable, socialement équitable, écologiquement soutenable, promotrice de santé et de bien-être), notre établissement s’engage dans l’action nationale d’audit pour mesurer et caractériser pendant 7 jours les déchets issus des médicaments (DIMED). 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80872" y="398777"/>
            <a:ext cx="14958257" cy="48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2900" spc="374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MÉDICAMENTS : POURQUOI ET COMBIEN ON JETTE ?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12849856" y="4393714"/>
            <a:ext cx="1966987" cy="1475241"/>
            <a:chOff x="0" y="0"/>
            <a:chExt cx="2622650" cy="1966987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2622650" cy="1966987"/>
            </a:xfrm>
            <a:custGeom>
              <a:avLst/>
              <a:gdLst/>
              <a:ahLst/>
              <a:cxnLst/>
              <a:rect l="l" t="t" r="r" b="b"/>
              <a:pathLst>
                <a:path w="2622650" h="1966987">
                  <a:moveTo>
                    <a:pt x="0" y="0"/>
                  </a:moveTo>
                  <a:lnTo>
                    <a:pt x="2622650" y="0"/>
                  </a:lnTo>
                  <a:lnTo>
                    <a:pt x="2622650" y="1966987"/>
                  </a:lnTo>
                  <a:lnTo>
                    <a:pt x="0" y="1966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62" name="Group 62"/>
            <p:cNvGrpSpPr/>
            <p:nvPr/>
          </p:nvGrpSpPr>
          <p:grpSpPr>
            <a:xfrm>
              <a:off x="310792" y="376627"/>
              <a:ext cx="2001066" cy="221223"/>
              <a:chOff x="0" y="0"/>
              <a:chExt cx="428796" cy="47405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428796" cy="47405"/>
              </a:xfrm>
              <a:custGeom>
                <a:avLst/>
                <a:gdLst/>
                <a:ahLst/>
                <a:cxnLst/>
                <a:rect l="l" t="t" r="r" b="b"/>
                <a:pathLst>
                  <a:path w="428796" h="47405">
                    <a:moveTo>
                      <a:pt x="0" y="0"/>
                    </a:moveTo>
                    <a:lnTo>
                      <a:pt x="428796" y="0"/>
                    </a:lnTo>
                    <a:lnTo>
                      <a:pt x="428796" y="47405"/>
                    </a:lnTo>
                    <a:lnTo>
                      <a:pt x="0" y="47405"/>
                    </a:lnTo>
                    <a:close/>
                  </a:path>
                </a:pathLst>
              </a:custGeom>
              <a:solidFill>
                <a:srgbClr val="39986C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0" y="-114300"/>
                <a:ext cx="428796" cy="161705"/>
              </a:xfrm>
              <a:prstGeom prst="rect">
                <a:avLst/>
              </a:prstGeom>
            </p:spPr>
            <p:txBody>
              <a:bodyPr lIns="27176" tIns="27176" rIns="27176" bIns="27176" rtlCol="0" anchor="ctr"/>
              <a:lstStyle/>
              <a:p>
                <a:pPr algn="ctr">
                  <a:lnSpc>
                    <a:spcPts val="4480"/>
                  </a:lnSpc>
                </a:pPr>
                <a:endParaRPr/>
              </a:p>
            </p:txBody>
          </p:sp>
        </p:grpSp>
      </p:grpSp>
      <p:pic>
        <p:nvPicPr>
          <p:cNvPr id="65" name="Picture 6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5296" y="19121114"/>
            <a:ext cx="2145548" cy="21455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91952" y="14556859"/>
            <a:ext cx="4811322" cy="3026892"/>
            <a:chOff x="0" y="0"/>
            <a:chExt cx="1201433" cy="7558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01433" cy="755844"/>
            </a:xfrm>
            <a:custGeom>
              <a:avLst/>
              <a:gdLst/>
              <a:ahLst/>
              <a:cxnLst/>
              <a:rect l="l" t="t" r="r" b="b"/>
              <a:pathLst>
                <a:path w="1201433" h="755844">
                  <a:moveTo>
                    <a:pt x="0" y="0"/>
                  </a:moveTo>
                  <a:lnTo>
                    <a:pt x="1201433" y="0"/>
                  </a:lnTo>
                  <a:lnTo>
                    <a:pt x="1201433" y="755844"/>
                  </a:lnTo>
                  <a:lnTo>
                    <a:pt x="0" y="755844"/>
                  </a:lnTo>
                  <a:close/>
                </a:path>
              </a:pathLst>
            </a:custGeom>
            <a:ln w="38100" cap="sq">
              <a:solidFill>
                <a:srgbClr val="8DC63F"/>
              </a:solidFill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01433" cy="8129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29185" y="7305503"/>
            <a:ext cx="12461630" cy="10802560"/>
          </a:xfrm>
          <a:custGeom>
            <a:avLst/>
            <a:gdLst/>
            <a:ahLst/>
            <a:cxnLst/>
            <a:rect l="l" t="t" r="r" b="b"/>
            <a:pathLst>
              <a:path w="12461630" h="10802560">
                <a:moveTo>
                  <a:pt x="0" y="0"/>
                </a:moveTo>
                <a:lnTo>
                  <a:pt x="12461630" y="0"/>
                </a:lnTo>
                <a:lnTo>
                  <a:pt x="12461630" y="10802559"/>
                </a:lnTo>
                <a:lnTo>
                  <a:pt x="0" y="108025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63" b="-58886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4329007" y="8601467"/>
            <a:ext cx="1410900" cy="1487978"/>
            <a:chOff x="0" y="0"/>
            <a:chExt cx="812800" cy="85720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57204"/>
            </a:xfrm>
            <a:custGeom>
              <a:avLst/>
              <a:gdLst/>
              <a:ahLst/>
              <a:cxnLst/>
              <a:rect l="l" t="t" r="r" b="b"/>
              <a:pathLst>
                <a:path w="812800" h="857204">
                  <a:moveTo>
                    <a:pt x="406400" y="0"/>
                  </a:moveTo>
                  <a:cubicBezTo>
                    <a:pt x="181951" y="0"/>
                    <a:pt x="0" y="191892"/>
                    <a:pt x="0" y="428602"/>
                  </a:cubicBezTo>
                  <a:cubicBezTo>
                    <a:pt x="0" y="665312"/>
                    <a:pt x="181951" y="857204"/>
                    <a:pt x="406400" y="857204"/>
                  </a:cubicBezTo>
                  <a:cubicBezTo>
                    <a:pt x="630849" y="857204"/>
                    <a:pt x="812800" y="665312"/>
                    <a:pt x="812800" y="428602"/>
                  </a:cubicBezTo>
                  <a:cubicBezTo>
                    <a:pt x="812800" y="191892"/>
                    <a:pt x="630849" y="0"/>
                    <a:pt x="406400" y="0"/>
                  </a:cubicBezTo>
                  <a:close/>
                </a:path>
              </a:pathLst>
            </a:custGeom>
            <a:ln w="47625" cap="sq">
              <a:solidFill>
                <a:srgbClr val="FFFFFF"/>
              </a:solidFill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-14887"/>
              <a:ext cx="660400" cy="791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329007" y="11927770"/>
            <a:ext cx="1410900" cy="1487978"/>
            <a:chOff x="0" y="0"/>
            <a:chExt cx="812800" cy="85720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57204"/>
            </a:xfrm>
            <a:custGeom>
              <a:avLst/>
              <a:gdLst/>
              <a:ahLst/>
              <a:cxnLst/>
              <a:rect l="l" t="t" r="r" b="b"/>
              <a:pathLst>
                <a:path w="812800" h="857204">
                  <a:moveTo>
                    <a:pt x="406400" y="0"/>
                  </a:moveTo>
                  <a:cubicBezTo>
                    <a:pt x="181951" y="0"/>
                    <a:pt x="0" y="191892"/>
                    <a:pt x="0" y="428602"/>
                  </a:cubicBezTo>
                  <a:cubicBezTo>
                    <a:pt x="0" y="665312"/>
                    <a:pt x="181951" y="857204"/>
                    <a:pt x="406400" y="857204"/>
                  </a:cubicBezTo>
                  <a:cubicBezTo>
                    <a:pt x="630849" y="857204"/>
                    <a:pt x="812800" y="665312"/>
                    <a:pt x="812800" y="428602"/>
                  </a:cubicBezTo>
                  <a:cubicBezTo>
                    <a:pt x="812800" y="191892"/>
                    <a:pt x="630849" y="0"/>
                    <a:pt x="406400" y="0"/>
                  </a:cubicBezTo>
                  <a:close/>
                </a:path>
              </a:pathLst>
            </a:custGeom>
            <a:ln w="47625" cap="sq">
              <a:solidFill>
                <a:srgbClr val="FFFFFF"/>
              </a:solidFill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-14887"/>
              <a:ext cx="660400" cy="791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329007" y="15135487"/>
            <a:ext cx="1410900" cy="1487978"/>
            <a:chOff x="0" y="0"/>
            <a:chExt cx="812800" cy="8572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57204"/>
            </a:xfrm>
            <a:custGeom>
              <a:avLst/>
              <a:gdLst/>
              <a:ahLst/>
              <a:cxnLst/>
              <a:rect l="l" t="t" r="r" b="b"/>
              <a:pathLst>
                <a:path w="812800" h="857204">
                  <a:moveTo>
                    <a:pt x="406400" y="0"/>
                  </a:moveTo>
                  <a:cubicBezTo>
                    <a:pt x="181951" y="0"/>
                    <a:pt x="0" y="191892"/>
                    <a:pt x="0" y="428602"/>
                  </a:cubicBezTo>
                  <a:cubicBezTo>
                    <a:pt x="0" y="665312"/>
                    <a:pt x="181951" y="857204"/>
                    <a:pt x="406400" y="857204"/>
                  </a:cubicBezTo>
                  <a:cubicBezTo>
                    <a:pt x="630849" y="857204"/>
                    <a:pt x="812800" y="665312"/>
                    <a:pt x="812800" y="428602"/>
                  </a:cubicBezTo>
                  <a:cubicBezTo>
                    <a:pt x="812800" y="191892"/>
                    <a:pt x="630849" y="0"/>
                    <a:pt x="406400" y="0"/>
                  </a:cubicBezTo>
                  <a:close/>
                </a:path>
              </a:pathLst>
            </a:custGeom>
            <a:ln w="47625" cap="sq">
              <a:solidFill>
                <a:srgbClr val="FFFFFF"/>
              </a:solidFill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-14887"/>
              <a:ext cx="660400" cy="791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8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 flipV="1">
            <a:off x="-51823" y="19171322"/>
            <a:ext cx="15171823" cy="0"/>
          </a:xfrm>
          <a:prstGeom prst="line">
            <a:avLst/>
          </a:prstGeom>
          <a:ln w="9525" cap="flat">
            <a:solidFill>
              <a:srgbClr val="40813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16" name="Group 16"/>
          <p:cNvGrpSpPr/>
          <p:nvPr/>
        </p:nvGrpSpPr>
        <p:grpSpPr>
          <a:xfrm>
            <a:off x="3992518" y="4707489"/>
            <a:ext cx="3567482" cy="1540738"/>
            <a:chOff x="0" y="0"/>
            <a:chExt cx="639252" cy="27608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9253" cy="276083"/>
            </a:xfrm>
            <a:custGeom>
              <a:avLst/>
              <a:gdLst/>
              <a:ahLst/>
              <a:cxnLst/>
              <a:rect l="l" t="t" r="r" b="b"/>
              <a:pathLst>
                <a:path w="639253" h="276083">
                  <a:moveTo>
                    <a:pt x="138041" y="0"/>
                  </a:moveTo>
                  <a:lnTo>
                    <a:pt x="501211" y="0"/>
                  </a:lnTo>
                  <a:cubicBezTo>
                    <a:pt x="577449" y="0"/>
                    <a:pt x="639253" y="61803"/>
                    <a:pt x="639253" y="138041"/>
                  </a:cubicBezTo>
                  <a:lnTo>
                    <a:pt x="639253" y="138041"/>
                  </a:lnTo>
                  <a:cubicBezTo>
                    <a:pt x="639253" y="214280"/>
                    <a:pt x="577449" y="276083"/>
                    <a:pt x="501211" y="276083"/>
                  </a:cubicBezTo>
                  <a:lnTo>
                    <a:pt x="138041" y="276083"/>
                  </a:lnTo>
                  <a:cubicBezTo>
                    <a:pt x="61803" y="276083"/>
                    <a:pt x="0" y="214280"/>
                    <a:pt x="0" y="138041"/>
                  </a:cubicBezTo>
                  <a:lnTo>
                    <a:pt x="0" y="138041"/>
                  </a:lnTo>
                  <a:cubicBezTo>
                    <a:pt x="0" y="61803"/>
                    <a:pt x="61803" y="0"/>
                    <a:pt x="138041" y="0"/>
                  </a:cubicBezTo>
                  <a:close/>
                </a:path>
              </a:pathLst>
            </a:custGeom>
            <a:solidFill>
              <a:srgbClr val="FDE7D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639252" cy="333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368364" y="19790994"/>
            <a:ext cx="2307328" cy="893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36"/>
              </a:lnSpc>
            </a:pPr>
            <a:r>
              <a:rPr lang="en-US" sz="2124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Retrouvez la méthodologie détaillée ici : 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350211" y="12561727"/>
            <a:ext cx="1552197" cy="2397215"/>
            <a:chOff x="0" y="0"/>
            <a:chExt cx="2069596" cy="3196287"/>
          </a:xfrm>
        </p:grpSpPr>
        <p:sp>
          <p:nvSpPr>
            <p:cNvPr id="21" name="Freeform 21"/>
            <p:cNvSpPr/>
            <p:nvPr/>
          </p:nvSpPr>
          <p:spPr>
            <a:xfrm rot="-4807494">
              <a:off x="1380766" y="678622"/>
              <a:ext cx="506101" cy="526646"/>
            </a:xfrm>
            <a:custGeom>
              <a:avLst/>
              <a:gdLst/>
              <a:ahLst/>
              <a:cxnLst/>
              <a:rect l="l" t="t" r="r" b="b"/>
              <a:pathLst>
                <a:path w="506101" h="526646">
                  <a:moveTo>
                    <a:pt x="0" y="0"/>
                  </a:moveTo>
                  <a:lnTo>
                    <a:pt x="506101" y="0"/>
                  </a:lnTo>
                  <a:lnTo>
                    <a:pt x="506101" y="526646"/>
                  </a:lnTo>
                  <a:lnTo>
                    <a:pt x="0" y="526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6023" t="-88861" r="-142906" b="-41805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 rot="-5265712">
              <a:off x="1034798" y="1010310"/>
              <a:ext cx="564439" cy="452194"/>
            </a:xfrm>
            <a:custGeom>
              <a:avLst/>
              <a:gdLst/>
              <a:ahLst/>
              <a:cxnLst/>
              <a:rect l="l" t="t" r="r" b="b"/>
              <a:pathLst>
                <a:path w="564439" h="452194">
                  <a:moveTo>
                    <a:pt x="0" y="0"/>
                  </a:moveTo>
                  <a:lnTo>
                    <a:pt x="564439" y="0"/>
                  </a:lnTo>
                  <a:lnTo>
                    <a:pt x="564439" y="452194"/>
                  </a:lnTo>
                  <a:lnTo>
                    <a:pt x="0" y="452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6344" r="-190319" b="-60683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0"/>
              <a:ext cx="2069596" cy="3196287"/>
            </a:xfrm>
            <a:custGeom>
              <a:avLst/>
              <a:gdLst/>
              <a:ahLst/>
              <a:cxnLst/>
              <a:rect l="l" t="t" r="r" b="b"/>
              <a:pathLst>
                <a:path w="2069596" h="3196287">
                  <a:moveTo>
                    <a:pt x="0" y="0"/>
                  </a:moveTo>
                  <a:lnTo>
                    <a:pt x="2069596" y="0"/>
                  </a:lnTo>
                  <a:lnTo>
                    <a:pt x="2069596" y="3196287"/>
                  </a:lnTo>
                  <a:lnTo>
                    <a:pt x="0" y="319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Freeform 24"/>
          <p:cNvSpPr/>
          <p:nvPr/>
        </p:nvSpPr>
        <p:spPr>
          <a:xfrm>
            <a:off x="3356671" y="19771944"/>
            <a:ext cx="2206191" cy="1046564"/>
          </a:xfrm>
          <a:custGeom>
            <a:avLst/>
            <a:gdLst/>
            <a:ahLst/>
            <a:cxnLst/>
            <a:rect l="l" t="t" r="r" b="b"/>
            <a:pathLst>
              <a:path w="2206191" h="1046564">
                <a:moveTo>
                  <a:pt x="0" y="0"/>
                </a:moveTo>
                <a:lnTo>
                  <a:pt x="2206191" y="0"/>
                </a:lnTo>
                <a:lnTo>
                  <a:pt x="2206191" y="1046564"/>
                </a:lnTo>
                <a:lnTo>
                  <a:pt x="0" y="1046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0" y="19171322"/>
            <a:ext cx="3140478" cy="2347785"/>
          </a:xfrm>
          <a:custGeom>
            <a:avLst/>
            <a:gdLst/>
            <a:ahLst/>
            <a:cxnLst/>
            <a:rect l="l" t="t" r="r" b="b"/>
            <a:pathLst>
              <a:path w="3140478" h="2347785">
                <a:moveTo>
                  <a:pt x="0" y="0"/>
                </a:moveTo>
                <a:lnTo>
                  <a:pt x="3140478" y="0"/>
                </a:lnTo>
                <a:lnTo>
                  <a:pt x="3140478" y="2347785"/>
                </a:lnTo>
                <a:lnTo>
                  <a:pt x="0" y="23477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6" name="Group 26"/>
          <p:cNvGrpSpPr/>
          <p:nvPr/>
        </p:nvGrpSpPr>
        <p:grpSpPr>
          <a:xfrm>
            <a:off x="-1366361" y="954378"/>
            <a:ext cx="18381402" cy="2157763"/>
            <a:chOff x="0" y="0"/>
            <a:chExt cx="3293740" cy="38664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293740" cy="386647"/>
            </a:xfrm>
            <a:custGeom>
              <a:avLst/>
              <a:gdLst/>
              <a:ahLst/>
              <a:cxnLst/>
              <a:rect l="l" t="t" r="r" b="b"/>
              <a:pathLst>
                <a:path w="3293740" h="386647">
                  <a:moveTo>
                    <a:pt x="31167" y="0"/>
                  </a:moveTo>
                  <a:lnTo>
                    <a:pt x="3262572" y="0"/>
                  </a:lnTo>
                  <a:cubicBezTo>
                    <a:pt x="3270838" y="0"/>
                    <a:pt x="3278766" y="3284"/>
                    <a:pt x="3284611" y="9129"/>
                  </a:cubicBezTo>
                  <a:cubicBezTo>
                    <a:pt x="3290456" y="14974"/>
                    <a:pt x="3293740" y="22901"/>
                    <a:pt x="3293740" y="31167"/>
                  </a:cubicBezTo>
                  <a:lnTo>
                    <a:pt x="3293740" y="355479"/>
                  </a:lnTo>
                  <a:cubicBezTo>
                    <a:pt x="3293740" y="363745"/>
                    <a:pt x="3290456" y="371673"/>
                    <a:pt x="3284611" y="377518"/>
                  </a:cubicBezTo>
                  <a:cubicBezTo>
                    <a:pt x="3278766" y="383363"/>
                    <a:pt x="3270838" y="386647"/>
                    <a:pt x="3262572" y="386647"/>
                  </a:cubicBezTo>
                  <a:lnTo>
                    <a:pt x="31167" y="386647"/>
                  </a:lnTo>
                  <a:cubicBezTo>
                    <a:pt x="13954" y="386647"/>
                    <a:pt x="0" y="372693"/>
                    <a:pt x="0" y="355479"/>
                  </a:cubicBezTo>
                  <a:lnTo>
                    <a:pt x="0" y="31167"/>
                  </a:lnTo>
                  <a:cubicBezTo>
                    <a:pt x="0" y="13954"/>
                    <a:pt x="13954" y="0"/>
                    <a:pt x="31167" y="0"/>
                  </a:cubicBezTo>
                  <a:close/>
                </a:path>
              </a:pathLst>
            </a:custGeom>
            <a:solidFill>
              <a:srgbClr val="418138">
                <a:alpha val="18824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3293740" cy="443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902407" y="297816"/>
            <a:ext cx="11315185" cy="816838"/>
            <a:chOff x="0" y="0"/>
            <a:chExt cx="2027553" cy="1463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027553" cy="146368"/>
            </a:xfrm>
            <a:custGeom>
              <a:avLst/>
              <a:gdLst/>
              <a:ahLst/>
              <a:cxnLst/>
              <a:rect l="l" t="t" r="r" b="b"/>
              <a:pathLst>
                <a:path w="2027553" h="146368">
                  <a:moveTo>
                    <a:pt x="50631" y="0"/>
                  </a:moveTo>
                  <a:lnTo>
                    <a:pt x="1976922" y="0"/>
                  </a:lnTo>
                  <a:cubicBezTo>
                    <a:pt x="1990350" y="0"/>
                    <a:pt x="2003229" y="5334"/>
                    <a:pt x="2012724" y="14830"/>
                  </a:cubicBezTo>
                  <a:cubicBezTo>
                    <a:pt x="2022219" y="24325"/>
                    <a:pt x="2027553" y="37203"/>
                    <a:pt x="2027553" y="50631"/>
                  </a:cubicBezTo>
                  <a:lnTo>
                    <a:pt x="2027553" y="95737"/>
                  </a:lnTo>
                  <a:cubicBezTo>
                    <a:pt x="2027553" y="123700"/>
                    <a:pt x="2004885" y="146368"/>
                    <a:pt x="1976922" y="146368"/>
                  </a:cubicBezTo>
                  <a:lnTo>
                    <a:pt x="50631" y="146368"/>
                  </a:lnTo>
                  <a:cubicBezTo>
                    <a:pt x="37203" y="146368"/>
                    <a:pt x="24325" y="141034"/>
                    <a:pt x="14830" y="131539"/>
                  </a:cubicBezTo>
                  <a:cubicBezTo>
                    <a:pt x="5334" y="122043"/>
                    <a:pt x="0" y="109165"/>
                    <a:pt x="0" y="95737"/>
                  </a:cubicBezTo>
                  <a:lnTo>
                    <a:pt x="0" y="50631"/>
                  </a:lnTo>
                  <a:cubicBezTo>
                    <a:pt x="0" y="37203"/>
                    <a:pt x="5334" y="24325"/>
                    <a:pt x="14830" y="14830"/>
                  </a:cubicBezTo>
                  <a:cubicBezTo>
                    <a:pt x="24325" y="5334"/>
                    <a:pt x="37203" y="0"/>
                    <a:pt x="50631" y="0"/>
                  </a:cubicBezTo>
                  <a:close/>
                </a:path>
              </a:pathLst>
            </a:custGeom>
            <a:solidFill>
              <a:srgbClr val="41813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2027553" cy="203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-365593" y="-174009"/>
            <a:ext cx="16000018" cy="1521984"/>
            <a:chOff x="0" y="0"/>
            <a:chExt cx="2867023" cy="27272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867023" cy="272722"/>
            </a:xfrm>
            <a:custGeom>
              <a:avLst/>
              <a:gdLst/>
              <a:ahLst/>
              <a:cxnLst/>
              <a:rect l="l" t="t" r="r" b="b"/>
              <a:pathLst>
                <a:path w="2867023" h="272722">
                  <a:moveTo>
                    <a:pt x="0" y="0"/>
                  </a:moveTo>
                  <a:lnTo>
                    <a:pt x="2867023" y="0"/>
                  </a:lnTo>
                  <a:lnTo>
                    <a:pt x="2867023" y="272722"/>
                  </a:lnTo>
                  <a:lnTo>
                    <a:pt x="0" y="272722"/>
                  </a:ln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57150"/>
              <a:ext cx="2867023" cy="329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401877" y="3362882"/>
            <a:ext cx="4224574" cy="4245803"/>
            <a:chOff x="0" y="0"/>
            <a:chExt cx="5632765" cy="566107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632765" cy="5661070"/>
            </a:xfrm>
            <a:custGeom>
              <a:avLst/>
              <a:gdLst/>
              <a:ahLst/>
              <a:cxnLst/>
              <a:rect l="l" t="t" r="r" b="b"/>
              <a:pathLst>
                <a:path w="5632765" h="5661070">
                  <a:moveTo>
                    <a:pt x="0" y="0"/>
                  </a:moveTo>
                  <a:lnTo>
                    <a:pt x="5632765" y="0"/>
                  </a:lnTo>
                  <a:lnTo>
                    <a:pt x="5632765" y="5661070"/>
                  </a:lnTo>
                  <a:lnTo>
                    <a:pt x="0" y="5661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0" y="3853592"/>
              <a:ext cx="2409971" cy="1807479"/>
            </a:xfrm>
            <a:custGeom>
              <a:avLst/>
              <a:gdLst/>
              <a:ahLst/>
              <a:cxnLst/>
              <a:rect l="l" t="t" r="r" b="b"/>
              <a:pathLst>
                <a:path w="2409971" h="1807479">
                  <a:moveTo>
                    <a:pt x="0" y="0"/>
                  </a:moveTo>
                  <a:lnTo>
                    <a:pt x="2409971" y="0"/>
                  </a:lnTo>
                  <a:lnTo>
                    <a:pt x="2409971" y="1807478"/>
                  </a:lnTo>
                  <a:lnTo>
                    <a:pt x="0" y="18074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285589" y="4199677"/>
              <a:ext cx="1838794" cy="203284"/>
              <a:chOff x="0" y="0"/>
              <a:chExt cx="428796" cy="4740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428796" cy="47405"/>
              </a:xfrm>
              <a:custGeom>
                <a:avLst/>
                <a:gdLst/>
                <a:ahLst/>
                <a:cxnLst/>
                <a:rect l="l" t="t" r="r" b="b"/>
                <a:pathLst>
                  <a:path w="428796" h="47405">
                    <a:moveTo>
                      <a:pt x="0" y="0"/>
                    </a:moveTo>
                    <a:lnTo>
                      <a:pt x="428796" y="0"/>
                    </a:lnTo>
                    <a:lnTo>
                      <a:pt x="428796" y="47405"/>
                    </a:lnTo>
                    <a:lnTo>
                      <a:pt x="0" y="47405"/>
                    </a:lnTo>
                    <a:close/>
                  </a:path>
                </a:pathLst>
              </a:custGeom>
              <a:solidFill>
                <a:srgbClr val="A3A9B4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133350"/>
                <a:ext cx="428796" cy="180755"/>
              </a:xfrm>
              <a:prstGeom prst="rect">
                <a:avLst/>
              </a:prstGeom>
            </p:spPr>
            <p:txBody>
              <a:bodyPr lIns="12086" tIns="12086" rIns="12086" bIns="12086" rtlCol="0" anchor="ctr"/>
              <a:lstStyle/>
              <a:p>
                <a:pPr algn="ctr">
                  <a:lnSpc>
                    <a:spcPts val="447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1393099" y="461328"/>
              <a:ext cx="3294786" cy="435717"/>
              <a:chOff x="0" y="0"/>
              <a:chExt cx="885510" cy="117104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885510" cy="117104"/>
              </a:xfrm>
              <a:custGeom>
                <a:avLst/>
                <a:gdLst/>
                <a:ahLst/>
                <a:cxnLst/>
                <a:rect l="l" t="t" r="r" b="b"/>
                <a:pathLst>
                  <a:path w="885510" h="117104">
                    <a:moveTo>
                      <a:pt x="0" y="0"/>
                    </a:moveTo>
                    <a:lnTo>
                      <a:pt x="885510" y="0"/>
                    </a:lnTo>
                    <a:lnTo>
                      <a:pt x="885510" y="117104"/>
                    </a:lnTo>
                    <a:lnTo>
                      <a:pt x="0" y="117104"/>
                    </a:lnTo>
                    <a:close/>
                  </a:path>
                </a:pathLst>
              </a:custGeom>
              <a:solidFill>
                <a:srgbClr val="FDE7D6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133350"/>
                <a:ext cx="885510" cy="250454"/>
              </a:xfrm>
              <a:prstGeom prst="rect">
                <a:avLst/>
              </a:prstGeom>
            </p:spPr>
            <p:txBody>
              <a:bodyPr lIns="12086" tIns="12086" rIns="12086" bIns="12086" rtlCol="0" anchor="ctr"/>
              <a:lstStyle/>
              <a:p>
                <a:pPr algn="ctr">
                  <a:lnSpc>
                    <a:spcPts val="4479"/>
                  </a:lnSpc>
                </a:pPr>
                <a:endParaRPr/>
              </a:p>
            </p:txBody>
          </p:sp>
        </p:grpSp>
        <p:sp>
          <p:nvSpPr>
            <p:cNvPr id="44" name="Freeform 44"/>
            <p:cNvSpPr/>
            <p:nvPr/>
          </p:nvSpPr>
          <p:spPr>
            <a:xfrm>
              <a:off x="4428014" y="493574"/>
              <a:ext cx="375318" cy="371224"/>
            </a:xfrm>
            <a:custGeom>
              <a:avLst/>
              <a:gdLst/>
              <a:ahLst/>
              <a:cxnLst/>
              <a:rect l="l" t="t" r="r" b="b"/>
              <a:pathLst>
                <a:path w="375318" h="371224">
                  <a:moveTo>
                    <a:pt x="0" y="0"/>
                  </a:moveTo>
                  <a:lnTo>
                    <a:pt x="375318" y="0"/>
                  </a:lnTo>
                  <a:lnTo>
                    <a:pt x="375318" y="371224"/>
                  </a:lnTo>
                  <a:lnTo>
                    <a:pt x="0" y="3712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4147100"/>
              <a:ext cx="2124383" cy="32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0"/>
                </a:lnSpc>
              </a:pPr>
              <a:r>
                <a:rPr lang="en-US" sz="1450" b="1" spc="31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Pharmacie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204986" y="502314"/>
              <a:ext cx="3199026" cy="3223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30"/>
                </a:lnSpc>
              </a:pPr>
              <a:r>
                <a:rPr lang="en-US" sz="1450" b="1" spc="311">
                  <a:solidFill>
                    <a:srgbClr val="4B6DA8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SERVICES</a:t>
              </a:r>
            </a:p>
          </p:txBody>
        </p:sp>
      </p:grpSp>
      <p:pic>
        <p:nvPicPr>
          <p:cNvPr id="47" name="Picture 4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5296" y="19121114"/>
            <a:ext cx="2145548" cy="2145548"/>
          </a:xfrm>
          <a:prstGeom prst="rect">
            <a:avLst/>
          </a:prstGeom>
        </p:spPr>
      </p:pic>
      <p:sp>
        <p:nvSpPr>
          <p:cNvPr id="48" name="TextBox 48"/>
          <p:cNvSpPr txBox="1"/>
          <p:nvPr/>
        </p:nvSpPr>
        <p:spPr>
          <a:xfrm>
            <a:off x="6129035" y="8687727"/>
            <a:ext cx="4684860" cy="480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3295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Informer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129035" y="9364506"/>
            <a:ext cx="5557864" cy="55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5"/>
              </a:lnSpc>
            </a:pPr>
            <a:r>
              <a:rPr lang="en-US" sz="199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les équipes des services (jour et nuit) de l’étude conduite et de sa méthodologie.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949035" y="11946820"/>
            <a:ext cx="4684860" cy="480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3295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Se préparer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5739907" y="12580777"/>
            <a:ext cx="5557864" cy="1111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0879" lvl="1" indent="-215440" algn="l">
              <a:lnSpc>
                <a:spcPts val="2195"/>
              </a:lnSpc>
              <a:buFont typeface="Arial"/>
              <a:buChar char="•"/>
            </a:pPr>
            <a:r>
              <a:rPr lang="en-US" sz="199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Mettre en place des dispositifs de collecte (« poubelles ») dédiés à l’étude ;</a:t>
            </a:r>
          </a:p>
          <a:p>
            <a:pPr marL="430879" lvl="1" indent="-215440" algn="l">
              <a:lnSpc>
                <a:spcPts val="2195"/>
              </a:lnSpc>
              <a:buFont typeface="Arial"/>
              <a:buChar char="•"/>
            </a:pPr>
            <a:r>
              <a:rPr lang="en-US" sz="199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Peser les contenants vides pour déterminer leur tare.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6129035" y="14905010"/>
            <a:ext cx="4684860" cy="480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3295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Collecter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800366" y="15480265"/>
            <a:ext cx="5203022" cy="1939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0879" lvl="1" indent="-215440" algn="l">
              <a:lnSpc>
                <a:spcPts val="2195"/>
              </a:lnSpc>
              <a:buFont typeface="Arial"/>
              <a:buChar char="•"/>
            </a:pPr>
            <a:r>
              <a:rPr lang="en-US" sz="199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Pendant la semaine choisie les DIMED jetés ou destinés à être jetés ;</a:t>
            </a:r>
          </a:p>
          <a:p>
            <a:pPr marL="430879" lvl="1" indent="-215440" algn="l">
              <a:lnSpc>
                <a:spcPts val="2195"/>
              </a:lnSpc>
              <a:buFont typeface="Arial"/>
              <a:buChar char="•"/>
            </a:pPr>
            <a:r>
              <a:rPr lang="en-US" sz="199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Stocker les contenants dans un endroit dédié et sécurisé;</a:t>
            </a:r>
          </a:p>
          <a:p>
            <a:pPr marL="430879" lvl="1" indent="-215440" algn="l">
              <a:lnSpc>
                <a:spcPts val="2195"/>
              </a:lnSpc>
              <a:buFont typeface="Arial"/>
              <a:buChar char="•"/>
            </a:pPr>
            <a:r>
              <a:rPr lang="en-US" sz="199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Transmettre les contenants aux personnes chargées du recueil, selon l'organisation définie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4524862" y="4963178"/>
            <a:ext cx="2430090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sz="2900" b="1" spc="145">
                <a:solidFill>
                  <a:srgbClr val="264200"/>
                </a:solidFill>
                <a:latin typeface="Inter Bold"/>
                <a:ea typeface="Inter Bold"/>
                <a:cs typeface="Inter Bold"/>
                <a:sym typeface="Inter Bold"/>
              </a:rPr>
              <a:t>Dans les services volontaires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0872" y="18394787"/>
            <a:ext cx="14958257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264200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À l’interface des processus cliniques, médico-techniques et logistiques, le circuit des DIMED est l’enjeu de tous.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264200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Participez à cette action collective !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0932787" y="19833310"/>
            <a:ext cx="3387328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u="sng">
                <a:solidFill>
                  <a:srgbClr val="FA3A4D"/>
                </a:solidFill>
                <a:latin typeface="Calibri (MS)"/>
                <a:ea typeface="Calibri (MS)"/>
                <a:cs typeface="Calibri (MS)"/>
                <a:sym typeface="Calibri (MS)"/>
              </a:rPr>
              <a:t>Insérer votre logo ici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316726" y="1453081"/>
            <a:ext cx="14486548" cy="152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Dans une démarche de </a:t>
            </a:r>
            <a:r>
              <a:rPr lang="en-US" sz="2400" b="1">
                <a:solidFill>
                  <a:srgbClr val="418138"/>
                </a:solidFill>
                <a:latin typeface="Inter Bold"/>
                <a:ea typeface="Inter Bold"/>
                <a:cs typeface="Inter Bold"/>
                <a:sym typeface="Inter Bold"/>
              </a:rPr>
              <a:t>« santé durable » 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(économiquement viable, socialement équitable, écologiquement soutenable, promotrice de santé et de bien-être), notre établissement s’engage dans l’action nationale d’audit pour mesurer et caractériser pendant 7 jours les déchets issus des médicaments (DIMED). 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80872" y="398777"/>
            <a:ext cx="14958257" cy="48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2900" spc="374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MÉDICAMENTS : POURQUOI ET COMBIEN ON JETTE ?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2223947" y="16000103"/>
            <a:ext cx="2579327" cy="1199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4"/>
              </a:lnSpc>
            </a:pPr>
            <a:r>
              <a:rPr lang="en-US" sz="2296" u="sng">
                <a:solidFill>
                  <a:srgbClr val="FA3A4D"/>
                </a:solidFill>
                <a:latin typeface="Inter"/>
                <a:ea typeface="Inter"/>
                <a:cs typeface="Inter"/>
                <a:sym typeface="Inter"/>
              </a:rPr>
              <a:t>Insérer les dates de la semaine d’audit choisie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542375" y="4043551"/>
            <a:ext cx="14537684" cy="1453768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DE"/>
            </a:solidFill>
            <a:ln w="200025" cap="sq">
              <a:solidFill>
                <a:srgbClr val="C9C764"/>
              </a:solidFill>
              <a:prstDash val="dash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46000" y="4043551"/>
            <a:ext cx="2543851" cy="254385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66238" y="7743234"/>
            <a:ext cx="2543851" cy="254385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266238" y="12656951"/>
            <a:ext cx="2543851" cy="254385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046000" y="15959672"/>
            <a:ext cx="2543851" cy="254385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1366361" y="954378"/>
            <a:ext cx="18381402" cy="2157763"/>
            <a:chOff x="0" y="0"/>
            <a:chExt cx="3293740" cy="38664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93740" cy="386647"/>
            </a:xfrm>
            <a:custGeom>
              <a:avLst/>
              <a:gdLst/>
              <a:ahLst/>
              <a:cxnLst/>
              <a:rect l="l" t="t" r="r" b="b"/>
              <a:pathLst>
                <a:path w="3293740" h="386647">
                  <a:moveTo>
                    <a:pt x="31167" y="0"/>
                  </a:moveTo>
                  <a:lnTo>
                    <a:pt x="3262572" y="0"/>
                  </a:lnTo>
                  <a:cubicBezTo>
                    <a:pt x="3270838" y="0"/>
                    <a:pt x="3278766" y="3284"/>
                    <a:pt x="3284611" y="9129"/>
                  </a:cubicBezTo>
                  <a:cubicBezTo>
                    <a:pt x="3290456" y="14974"/>
                    <a:pt x="3293740" y="22901"/>
                    <a:pt x="3293740" y="31167"/>
                  </a:cubicBezTo>
                  <a:lnTo>
                    <a:pt x="3293740" y="355479"/>
                  </a:lnTo>
                  <a:cubicBezTo>
                    <a:pt x="3293740" y="363745"/>
                    <a:pt x="3290456" y="371673"/>
                    <a:pt x="3284611" y="377518"/>
                  </a:cubicBezTo>
                  <a:cubicBezTo>
                    <a:pt x="3278766" y="383363"/>
                    <a:pt x="3270838" y="386647"/>
                    <a:pt x="3262572" y="386647"/>
                  </a:cubicBezTo>
                  <a:lnTo>
                    <a:pt x="31167" y="386647"/>
                  </a:lnTo>
                  <a:cubicBezTo>
                    <a:pt x="13954" y="386647"/>
                    <a:pt x="0" y="372693"/>
                    <a:pt x="0" y="355479"/>
                  </a:cubicBezTo>
                  <a:lnTo>
                    <a:pt x="0" y="31167"/>
                  </a:lnTo>
                  <a:cubicBezTo>
                    <a:pt x="0" y="13954"/>
                    <a:pt x="13954" y="0"/>
                    <a:pt x="31167" y="0"/>
                  </a:cubicBezTo>
                  <a:close/>
                </a:path>
              </a:pathLst>
            </a:custGeom>
            <a:solidFill>
              <a:srgbClr val="418138">
                <a:alpha val="18824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293740" cy="443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902407" y="297816"/>
            <a:ext cx="11315185" cy="816838"/>
            <a:chOff x="0" y="0"/>
            <a:chExt cx="2027553" cy="14636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27553" cy="146368"/>
            </a:xfrm>
            <a:custGeom>
              <a:avLst/>
              <a:gdLst/>
              <a:ahLst/>
              <a:cxnLst/>
              <a:rect l="l" t="t" r="r" b="b"/>
              <a:pathLst>
                <a:path w="2027553" h="146368">
                  <a:moveTo>
                    <a:pt x="50631" y="0"/>
                  </a:moveTo>
                  <a:lnTo>
                    <a:pt x="1976922" y="0"/>
                  </a:lnTo>
                  <a:cubicBezTo>
                    <a:pt x="1990350" y="0"/>
                    <a:pt x="2003229" y="5334"/>
                    <a:pt x="2012724" y="14830"/>
                  </a:cubicBezTo>
                  <a:cubicBezTo>
                    <a:pt x="2022219" y="24325"/>
                    <a:pt x="2027553" y="37203"/>
                    <a:pt x="2027553" y="50631"/>
                  </a:cubicBezTo>
                  <a:lnTo>
                    <a:pt x="2027553" y="95737"/>
                  </a:lnTo>
                  <a:cubicBezTo>
                    <a:pt x="2027553" y="123700"/>
                    <a:pt x="2004885" y="146368"/>
                    <a:pt x="1976922" y="146368"/>
                  </a:cubicBezTo>
                  <a:lnTo>
                    <a:pt x="50631" y="146368"/>
                  </a:lnTo>
                  <a:cubicBezTo>
                    <a:pt x="37203" y="146368"/>
                    <a:pt x="24325" y="141034"/>
                    <a:pt x="14830" y="131539"/>
                  </a:cubicBezTo>
                  <a:cubicBezTo>
                    <a:pt x="5334" y="122043"/>
                    <a:pt x="0" y="109165"/>
                    <a:pt x="0" y="95737"/>
                  </a:cubicBezTo>
                  <a:lnTo>
                    <a:pt x="0" y="50631"/>
                  </a:lnTo>
                  <a:cubicBezTo>
                    <a:pt x="0" y="37203"/>
                    <a:pt x="5334" y="24325"/>
                    <a:pt x="14830" y="14830"/>
                  </a:cubicBezTo>
                  <a:cubicBezTo>
                    <a:pt x="24325" y="5334"/>
                    <a:pt x="37203" y="0"/>
                    <a:pt x="50631" y="0"/>
                  </a:cubicBezTo>
                  <a:close/>
                </a:path>
              </a:pathLst>
            </a:custGeom>
            <a:solidFill>
              <a:srgbClr val="41813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2027553" cy="203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2780127" y="4509786"/>
            <a:ext cx="1075598" cy="1611383"/>
          </a:xfrm>
          <a:custGeom>
            <a:avLst/>
            <a:gdLst/>
            <a:ahLst/>
            <a:cxnLst/>
            <a:rect l="l" t="t" r="r" b="b"/>
            <a:pathLst>
              <a:path w="1075598" h="1611383">
                <a:moveTo>
                  <a:pt x="0" y="0"/>
                </a:moveTo>
                <a:lnTo>
                  <a:pt x="1075598" y="0"/>
                </a:lnTo>
                <a:lnTo>
                  <a:pt x="1075598" y="1611383"/>
                </a:lnTo>
                <a:lnTo>
                  <a:pt x="0" y="16113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Freeform 24"/>
          <p:cNvSpPr/>
          <p:nvPr/>
        </p:nvSpPr>
        <p:spPr>
          <a:xfrm>
            <a:off x="5852960" y="8239724"/>
            <a:ext cx="1370407" cy="1550873"/>
          </a:xfrm>
          <a:custGeom>
            <a:avLst/>
            <a:gdLst/>
            <a:ahLst/>
            <a:cxnLst/>
            <a:rect l="l" t="t" r="r" b="b"/>
            <a:pathLst>
              <a:path w="1370407" h="1550873">
                <a:moveTo>
                  <a:pt x="0" y="0"/>
                </a:moveTo>
                <a:lnTo>
                  <a:pt x="1370407" y="0"/>
                </a:lnTo>
                <a:lnTo>
                  <a:pt x="1370407" y="1550873"/>
                </a:lnTo>
                <a:lnTo>
                  <a:pt x="0" y="15508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5718967" y="12998031"/>
            <a:ext cx="1638393" cy="1715595"/>
          </a:xfrm>
          <a:custGeom>
            <a:avLst/>
            <a:gdLst/>
            <a:ahLst/>
            <a:cxnLst/>
            <a:rect l="l" t="t" r="r" b="b"/>
            <a:pathLst>
              <a:path w="1638393" h="1715595">
                <a:moveTo>
                  <a:pt x="0" y="0"/>
                </a:moveTo>
                <a:lnTo>
                  <a:pt x="1638393" y="0"/>
                </a:lnTo>
                <a:lnTo>
                  <a:pt x="1638393" y="1715595"/>
                </a:lnTo>
                <a:lnTo>
                  <a:pt x="0" y="17155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2372952" y="16286623"/>
            <a:ext cx="1889948" cy="1889948"/>
          </a:xfrm>
          <a:custGeom>
            <a:avLst/>
            <a:gdLst/>
            <a:ahLst/>
            <a:cxnLst/>
            <a:rect l="l" t="t" r="r" b="b"/>
            <a:pathLst>
              <a:path w="1889948" h="1889948">
                <a:moveTo>
                  <a:pt x="0" y="0"/>
                </a:moveTo>
                <a:lnTo>
                  <a:pt x="1889948" y="0"/>
                </a:lnTo>
                <a:lnTo>
                  <a:pt x="1889948" y="1889948"/>
                </a:lnTo>
                <a:lnTo>
                  <a:pt x="0" y="18899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7" name="Group 27"/>
          <p:cNvGrpSpPr/>
          <p:nvPr/>
        </p:nvGrpSpPr>
        <p:grpSpPr>
          <a:xfrm>
            <a:off x="8504585" y="10353467"/>
            <a:ext cx="2537785" cy="2550537"/>
            <a:chOff x="0" y="0"/>
            <a:chExt cx="3383713" cy="340071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383713" cy="3400716"/>
            </a:xfrm>
            <a:custGeom>
              <a:avLst/>
              <a:gdLst/>
              <a:ahLst/>
              <a:cxnLst/>
              <a:rect l="l" t="t" r="r" b="b"/>
              <a:pathLst>
                <a:path w="3383713" h="3400716">
                  <a:moveTo>
                    <a:pt x="0" y="0"/>
                  </a:moveTo>
                  <a:lnTo>
                    <a:pt x="3383713" y="0"/>
                  </a:lnTo>
                  <a:lnTo>
                    <a:pt x="3383713" y="3400716"/>
                  </a:lnTo>
                  <a:lnTo>
                    <a:pt x="0" y="3400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2314928"/>
              <a:ext cx="1447717" cy="1085788"/>
            </a:xfrm>
            <a:custGeom>
              <a:avLst/>
              <a:gdLst/>
              <a:ahLst/>
              <a:cxnLst/>
              <a:rect l="l" t="t" r="r" b="b"/>
              <a:pathLst>
                <a:path w="1447717" h="1085788">
                  <a:moveTo>
                    <a:pt x="0" y="0"/>
                  </a:moveTo>
                  <a:lnTo>
                    <a:pt x="1447717" y="0"/>
                  </a:lnTo>
                  <a:lnTo>
                    <a:pt x="1447717" y="1085788"/>
                  </a:lnTo>
                  <a:lnTo>
                    <a:pt x="0" y="1085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171559" y="2522829"/>
              <a:ext cx="1104600" cy="122116"/>
              <a:chOff x="0" y="0"/>
              <a:chExt cx="428796" cy="4740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428796" cy="47405"/>
              </a:xfrm>
              <a:custGeom>
                <a:avLst/>
                <a:gdLst/>
                <a:ahLst/>
                <a:cxnLst/>
                <a:rect l="l" t="t" r="r" b="b"/>
                <a:pathLst>
                  <a:path w="428796" h="47405">
                    <a:moveTo>
                      <a:pt x="0" y="0"/>
                    </a:moveTo>
                    <a:lnTo>
                      <a:pt x="428796" y="0"/>
                    </a:lnTo>
                    <a:lnTo>
                      <a:pt x="428796" y="47405"/>
                    </a:lnTo>
                    <a:lnTo>
                      <a:pt x="0" y="47405"/>
                    </a:lnTo>
                    <a:close/>
                  </a:path>
                </a:pathLst>
              </a:custGeom>
              <a:solidFill>
                <a:srgbClr val="A3A9B4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114300"/>
                <a:ext cx="428796" cy="161705"/>
              </a:xfrm>
              <a:prstGeom prst="rect">
                <a:avLst/>
              </a:prstGeom>
            </p:spPr>
            <p:txBody>
              <a:bodyPr lIns="12086" tIns="12086" rIns="12086" bIns="12086" rtlCol="0" anchor="ctr"/>
              <a:lstStyle/>
              <a:p>
                <a:pPr algn="ctr">
                  <a:lnSpc>
                    <a:spcPts val="4480"/>
                  </a:lnSpc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36862" y="277129"/>
              <a:ext cx="1979243" cy="261744"/>
              <a:chOff x="0" y="0"/>
              <a:chExt cx="885510" cy="117104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85510" cy="117104"/>
              </a:xfrm>
              <a:custGeom>
                <a:avLst/>
                <a:gdLst/>
                <a:ahLst/>
                <a:cxnLst/>
                <a:rect l="l" t="t" r="r" b="b"/>
                <a:pathLst>
                  <a:path w="885510" h="117104">
                    <a:moveTo>
                      <a:pt x="0" y="0"/>
                    </a:moveTo>
                    <a:lnTo>
                      <a:pt x="885510" y="0"/>
                    </a:lnTo>
                    <a:lnTo>
                      <a:pt x="885510" y="117104"/>
                    </a:lnTo>
                    <a:lnTo>
                      <a:pt x="0" y="117104"/>
                    </a:lnTo>
                    <a:close/>
                  </a:path>
                </a:pathLst>
              </a:custGeom>
              <a:solidFill>
                <a:srgbClr val="FDE7D6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114300"/>
                <a:ext cx="885510" cy="231404"/>
              </a:xfrm>
              <a:prstGeom prst="rect">
                <a:avLst/>
              </a:prstGeom>
            </p:spPr>
            <p:txBody>
              <a:bodyPr lIns="12086" tIns="12086" rIns="12086" bIns="12086" rtlCol="0" anchor="ctr"/>
              <a:lstStyle/>
              <a:p>
                <a:pPr algn="ctr">
                  <a:lnSpc>
                    <a:spcPts val="4480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2659995" y="296500"/>
              <a:ext cx="225461" cy="223001"/>
            </a:xfrm>
            <a:custGeom>
              <a:avLst/>
              <a:gdLst/>
              <a:ahLst/>
              <a:cxnLst/>
              <a:rect l="l" t="t" r="r" b="b"/>
              <a:pathLst>
                <a:path w="225461" h="223001">
                  <a:moveTo>
                    <a:pt x="0" y="0"/>
                  </a:moveTo>
                  <a:lnTo>
                    <a:pt x="225461" y="0"/>
                  </a:lnTo>
                  <a:lnTo>
                    <a:pt x="225461" y="223001"/>
                  </a:lnTo>
                  <a:lnTo>
                    <a:pt x="0" y="223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54037" y="2489360"/>
              <a:ext cx="339644" cy="195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19"/>
                </a:lnSpc>
              </a:pPr>
              <a:r>
                <a:rPr lang="en-US" sz="871" b="1" spc="187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PUI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23859" y="299865"/>
              <a:ext cx="1921718" cy="195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19"/>
                </a:lnSpc>
              </a:pPr>
              <a:r>
                <a:rPr lang="en-US" sz="871" b="1" spc="187">
                  <a:solidFill>
                    <a:srgbClr val="4B6DA8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SERVICE DE SOINS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749054" y="10353467"/>
            <a:ext cx="2537785" cy="2550537"/>
            <a:chOff x="0" y="0"/>
            <a:chExt cx="3383713" cy="340071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383713" cy="3400716"/>
            </a:xfrm>
            <a:custGeom>
              <a:avLst/>
              <a:gdLst/>
              <a:ahLst/>
              <a:cxnLst/>
              <a:rect l="l" t="t" r="r" b="b"/>
              <a:pathLst>
                <a:path w="3383713" h="3400716">
                  <a:moveTo>
                    <a:pt x="0" y="0"/>
                  </a:moveTo>
                  <a:lnTo>
                    <a:pt x="3383713" y="0"/>
                  </a:lnTo>
                  <a:lnTo>
                    <a:pt x="3383713" y="3400716"/>
                  </a:lnTo>
                  <a:lnTo>
                    <a:pt x="0" y="3400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836862" y="277129"/>
              <a:ext cx="1979243" cy="261744"/>
              <a:chOff x="0" y="0"/>
              <a:chExt cx="885510" cy="117104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885510" cy="117104"/>
              </a:xfrm>
              <a:custGeom>
                <a:avLst/>
                <a:gdLst/>
                <a:ahLst/>
                <a:cxnLst/>
                <a:rect l="l" t="t" r="r" b="b"/>
                <a:pathLst>
                  <a:path w="885510" h="117104">
                    <a:moveTo>
                      <a:pt x="0" y="0"/>
                    </a:moveTo>
                    <a:lnTo>
                      <a:pt x="885510" y="0"/>
                    </a:lnTo>
                    <a:lnTo>
                      <a:pt x="885510" y="117104"/>
                    </a:lnTo>
                    <a:lnTo>
                      <a:pt x="0" y="117104"/>
                    </a:lnTo>
                    <a:close/>
                  </a:path>
                </a:pathLst>
              </a:custGeom>
              <a:solidFill>
                <a:srgbClr val="F2F5F8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114300"/>
                <a:ext cx="885510" cy="231404"/>
              </a:xfrm>
              <a:prstGeom prst="rect">
                <a:avLst/>
              </a:prstGeom>
            </p:spPr>
            <p:txBody>
              <a:bodyPr lIns="7718" tIns="7718" rIns="7718" bIns="7718" rtlCol="0" anchor="ctr"/>
              <a:lstStyle/>
              <a:p>
                <a:pPr algn="ctr">
                  <a:lnSpc>
                    <a:spcPts val="4480"/>
                  </a:lnSpc>
                </a:pPr>
                <a:endParaRPr/>
              </a:p>
            </p:txBody>
          </p:sp>
        </p:grpSp>
        <p:sp>
          <p:nvSpPr>
            <p:cNvPr id="44" name="Freeform 44"/>
            <p:cNvSpPr/>
            <p:nvPr/>
          </p:nvSpPr>
          <p:spPr>
            <a:xfrm>
              <a:off x="2659995" y="296500"/>
              <a:ext cx="225461" cy="223001"/>
            </a:xfrm>
            <a:custGeom>
              <a:avLst/>
              <a:gdLst/>
              <a:ahLst/>
              <a:cxnLst/>
              <a:rect l="l" t="t" r="r" b="b"/>
              <a:pathLst>
                <a:path w="225461" h="223001">
                  <a:moveTo>
                    <a:pt x="0" y="0"/>
                  </a:moveTo>
                  <a:lnTo>
                    <a:pt x="225461" y="0"/>
                  </a:lnTo>
                  <a:lnTo>
                    <a:pt x="225461" y="223001"/>
                  </a:lnTo>
                  <a:lnTo>
                    <a:pt x="0" y="223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0" y="1700358"/>
              <a:ext cx="2267144" cy="1700358"/>
            </a:xfrm>
            <a:custGeom>
              <a:avLst/>
              <a:gdLst/>
              <a:ahLst/>
              <a:cxnLst/>
              <a:rect l="l" t="t" r="r" b="b"/>
              <a:pathLst>
                <a:path w="2267144" h="1700358">
                  <a:moveTo>
                    <a:pt x="0" y="0"/>
                  </a:moveTo>
                  <a:lnTo>
                    <a:pt x="2267144" y="0"/>
                  </a:lnTo>
                  <a:lnTo>
                    <a:pt x="2267144" y="1700358"/>
                  </a:lnTo>
                  <a:lnTo>
                    <a:pt x="0" y="17003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grpSp>
          <p:nvGrpSpPr>
            <p:cNvPr id="46" name="Group 46"/>
            <p:cNvGrpSpPr/>
            <p:nvPr/>
          </p:nvGrpSpPr>
          <p:grpSpPr>
            <a:xfrm>
              <a:off x="268663" y="2025933"/>
              <a:ext cx="1729818" cy="191236"/>
              <a:chOff x="0" y="0"/>
              <a:chExt cx="428796" cy="47405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428796" cy="47405"/>
              </a:xfrm>
              <a:custGeom>
                <a:avLst/>
                <a:gdLst/>
                <a:ahLst/>
                <a:cxnLst/>
                <a:rect l="l" t="t" r="r" b="b"/>
                <a:pathLst>
                  <a:path w="428796" h="47405">
                    <a:moveTo>
                      <a:pt x="0" y="0"/>
                    </a:moveTo>
                    <a:lnTo>
                      <a:pt x="428796" y="0"/>
                    </a:lnTo>
                    <a:lnTo>
                      <a:pt x="428796" y="47405"/>
                    </a:lnTo>
                    <a:lnTo>
                      <a:pt x="0" y="47405"/>
                    </a:lnTo>
                    <a:close/>
                  </a:path>
                </a:pathLst>
              </a:custGeom>
              <a:solidFill>
                <a:srgbClr val="39986C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114300"/>
                <a:ext cx="428796" cy="161705"/>
              </a:xfrm>
              <a:prstGeom prst="rect">
                <a:avLst/>
              </a:prstGeom>
            </p:spPr>
            <p:txBody>
              <a:bodyPr lIns="12086" tIns="12086" rIns="12086" bIns="12086" rtlCol="0" anchor="ctr"/>
              <a:lstStyle/>
              <a:p>
                <a:pPr algn="ctr">
                  <a:lnSpc>
                    <a:spcPts val="4480"/>
                  </a:lnSpc>
                </a:pPr>
                <a:endParaRPr/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696457" y="299865"/>
              <a:ext cx="1949120" cy="1930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19"/>
                </a:lnSpc>
              </a:pPr>
              <a:r>
                <a:rPr lang="en-US" sz="871" b="1" spc="187">
                  <a:solidFill>
                    <a:srgbClr val="79797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SERVICE DE SOINS</a:t>
              </a:r>
            </a:p>
          </p:txBody>
        </p:sp>
      </p:grpSp>
      <p:sp>
        <p:nvSpPr>
          <p:cNvPr id="50" name="AutoShape 50"/>
          <p:cNvSpPr/>
          <p:nvPr/>
        </p:nvSpPr>
        <p:spPr>
          <a:xfrm flipV="1">
            <a:off x="-51823" y="19171322"/>
            <a:ext cx="15171823" cy="0"/>
          </a:xfrm>
          <a:prstGeom prst="line">
            <a:avLst/>
          </a:prstGeom>
          <a:ln w="9525" cap="flat">
            <a:solidFill>
              <a:srgbClr val="40813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1" name="Freeform 51"/>
          <p:cNvSpPr/>
          <p:nvPr/>
        </p:nvSpPr>
        <p:spPr>
          <a:xfrm>
            <a:off x="3356671" y="19771944"/>
            <a:ext cx="2206191" cy="1046564"/>
          </a:xfrm>
          <a:custGeom>
            <a:avLst/>
            <a:gdLst/>
            <a:ahLst/>
            <a:cxnLst/>
            <a:rect l="l" t="t" r="r" b="b"/>
            <a:pathLst>
              <a:path w="2206191" h="1046564">
                <a:moveTo>
                  <a:pt x="0" y="0"/>
                </a:moveTo>
                <a:lnTo>
                  <a:pt x="2206191" y="0"/>
                </a:lnTo>
                <a:lnTo>
                  <a:pt x="2206191" y="1046564"/>
                </a:lnTo>
                <a:lnTo>
                  <a:pt x="0" y="104656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2" name="Freeform 52"/>
          <p:cNvSpPr/>
          <p:nvPr/>
        </p:nvSpPr>
        <p:spPr>
          <a:xfrm>
            <a:off x="0" y="19171322"/>
            <a:ext cx="3140478" cy="2347785"/>
          </a:xfrm>
          <a:custGeom>
            <a:avLst/>
            <a:gdLst/>
            <a:ahLst/>
            <a:cxnLst/>
            <a:rect l="l" t="t" r="r" b="b"/>
            <a:pathLst>
              <a:path w="3140478" h="2347785">
                <a:moveTo>
                  <a:pt x="0" y="0"/>
                </a:moveTo>
                <a:lnTo>
                  <a:pt x="3140478" y="0"/>
                </a:lnTo>
                <a:lnTo>
                  <a:pt x="3140478" y="2347785"/>
                </a:lnTo>
                <a:lnTo>
                  <a:pt x="0" y="23477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3" name="Group 53"/>
          <p:cNvGrpSpPr/>
          <p:nvPr/>
        </p:nvGrpSpPr>
        <p:grpSpPr>
          <a:xfrm>
            <a:off x="-365593" y="-174009"/>
            <a:ext cx="16000018" cy="1521984"/>
            <a:chOff x="0" y="0"/>
            <a:chExt cx="2867023" cy="27272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867023" cy="272722"/>
            </a:xfrm>
            <a:custGeom>
              <a:avLst/>
              <a:gdLst/>
              <a:ahLst/>
              <a:cxnLst/>
              <a:rect l="l" t="t" r="r" b="b"/>
              <a:pathLst>
                <a:path w="2867023" h="272722">
                  <a:moveTo>
                    <a:pt x="0" y="0"/>
                  </a:moveTo>
                  <a:lnTo>
                    <a:pt x="2867023" y="0"/>
                  </a:lnTo>
                  <a:lnTo>
                    <a:pt x="2867023" y="272722"/>
                  </a:lnTo>
                  <a:lnTo>
                    <a:pt x="0" y="272722"/>
                  </a:ln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2867023" cy="329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 rot="1249284">
            <a:off x="2165913" y="3356372"/>
            <a:ext cx="3445111" cy="1307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848336"/>
                </a:solidFill>
                <a:latin typeface="Inter Bold"/>
                <a:ea typeface="Inter Bold"/>
                <a:cs typeface="Inter Bold"/>
                <a:sym typeface="Inter Bold"/>
              </a:rPr>
              <a:t>Pourquoi ?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5718967" y="3776114"/>
            <a:ext cx="9101032" cy="2345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just">
              <a:lnSpc>
                <a:spcPts val="2640"/>
              </a:lnSpc>
              <a:buFont typeface="Arial"/>
              <a:buChar char="•"/>
            </a:pPr>
            <a:r>
              <a:rPr lang="en-US" sz="2400" b="1">
                <a:solidFill>
                  <a:srgbClr val="404040"/>
                </a:solidFill>
                <a:latin typeface="Inter Bold"/>
                <a:ea typeface="Inter Bold"/>
                <a:cs typeface="Inter Bold"/>
                <a:sym typeface="Inter Bold"/>
              </a:rPr>
              <a:t>évaluer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 quantitativement et qualitativement les déchets issus des médicaments (DIMED) éliminés</a:t>
            </a:r>
          </a:p>
          <a:p>
            <a:pPr marL="518160" lvl="1" indent="-259080" algn="just">
              <a:lnSpc>
                <a:spcPts val="2640"/>
              </a:lnSpc>
              <a:buFont typeface="Arial"/>
              <a:buChar char="•"/>
            </a:pPr>
            <a:r>
              <a:rPr lang="en-US" sz="2400" b="1">
                <a:solidFill>
                  <a:srgbClr val="404040"/>
                </a:solidFill>
                <a:latin typeface="Inter Bold"/>
                <a:ea typeface="Inter Bold"/>
                <a:cs typeface="Inter Bold"/>
                <a:sym typeface="Inter Bold"/>
              </a:rPr>
              <a:t>identifier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 les motifs d’élimination de ces DIMED</a:t>
            </a:r>
          </a:p>
          <a:p>
            <a:pPr marL="518160" lvl="1" indent="-259080" algn="just">
              <a:lnSpc>
                <a:spcPts val="2640"/>
              </a:lnSpc>
              <a:buFont typeface="Arial"/>
              <a:buChar char="•"/>
            </a:pPr>
            <a:r>
              <a:rPr lang="en-US" sz="2400" b="1">
                <a:solidFill>
                  <a:srgbClr val="404040"/>
                </a:solidFill>
                <a:latin typeface="Inter Bold"/>
                <a:ea typeface="Inter Bold"/>
                <a:cs typeface="Inter Bold"/>
                <a:sym typeface="Inter Bold"/>
              </a:rPr>
              <a:t>estimer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 l’impact économique et l’empreinte carbone associés aux DIMED éliminés</a:t>
            </a:r>
          </a:p>
          <a:p>
            <a:pPr marL="518160" lvl="1" indent="-259080" algn="just">
              <a:lnSpc>
                <a:spcPts val="2640"/>
              </a:lnSpc>
              <a:buFont typeface="Arial"/>
              <a:buChar char="•"/>
            </a:pPr>
            <a:r>
              <a:rPr lang="en-US" sz="2400" b="1">
                <a:solidFill>
                  <a:srgbClr val="404040"/>
                </a:solidFill>
                <a:latin typeface="Inter Bold"/>
                <a:ea typeface="Inter Bold"/>
                <a:cs typeface="Inter Bold"/>
                <a:sym typeface="Inter Bold"/>
              </a:rPr>
              <a:t>proposer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 des actions d’amélioration pour réduire les DIMED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8312565" y="6606453"/>
            <a:ext cx="6415953" cy="101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À l’interface des processus cliniques, médico-techniques et logistiques, le circuit des DIMED  est l’</a:t>
            </a:r>
            <a:r>
              <a:rPr lang="en-US" sz="2400" b="1">
                <a:solidFill>
                  <a:srgbClr val="408137"/>
                </a:solidFill>
                <a:latin typeface="Inter Bold"/>
                <a:ea typeface="Inter Bold"/>
                <a:cs typeface="Inter Bold"/>
                <a:sym typeface="Inter Bold"/>
              </a:rPr>
              <a:t>enjeu de tous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5632648" y="17635584"/>
            <a:ext cx="2191692" cy="101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4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Retrouvez la méthodologie détaillée ici : 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316726" y="1453081"/>
            <a:ext cx="14486548" cy="152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Dans une démarche de </a:t>
            </a:r>
            <a:r>
              <a:rPr lang="en-US" sz="2400" b="1">
                <a:solidFill>
                  <a:srgbClr val="418138"/>
                </a:solidFill>
                <a:latin typeface="Inter Bold"/>
                <a:ea typeface="Inter Bold"/>
                <a:cs typeface="Inter Bold"/>
                <a:sym typeface="Inter Bold"/>
              </a:rPr>
              <a:t>« santé durable » 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(économiquement viable, socialement équitable, écologiquement soutenable, promotrice de santé et de bien-être), notre établissement s’engage dans l’action nationale d’audit pour mesurer et caractériser pendant 7 jours les déchets issus des médicaments (DIMED). 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0872" y="398777"/>
            <a:ext cx="14958257" cy="48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2900" spc="374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MÉDICAMENTS : POURQUOI ET COMBIEN ON JETTE ?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8003183" y="9366867"/>
            <a:ext cx="3540588" cy="824674"/>
            <a:chOff x="0" y="0"/>
            <a:chExt cx="502502" cy="117043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02502" cy="117043"/>
            </a:xfrm>
            <a:custGeom>
              <a:avLst/>
              <a:gdLst/>
              <a:ahLst/>
              <a:cxnLst/>
              <a:rect l="l" t="t" r="r" b="b"/>
              <a:pathLst>
                <a:path w="502502" h="117043">
                  <a:moveTo>
                    <a:pt x="58521" y="0"/>
                  </a:moveTo>
                  <a:lnTo>
                    <a:pt x="443981" y="0"/>
                  </a:lnTo>
                  <a:cubicBezTo>
                    <a:pt x="459502" y="0"/>
                    <a:pt x="474387" y="6166"/>
                    <a:pt x="485362" y="17141"/>
                  </a:cubicBezTo>
                  <a:cubicBezTo>
                    <a:pt x="496336" y="28115"/>
                    <a:pt x="502502" y="43001"/>
                    <a:pt x="502502" y="58521"/>
                  </a:cubicBezTo>
                  <a:lnTo>
                    <a:pt x="502502" y="58521"/>
                  </a:lnTo>
                  <a:cubicBezTo>
                    <a:pt x="502502" y="74042"/>
                    <a:pt x="496336" y="88927"/>
                    <a:pt x="485362" y="99902"/>
                  </a:cubicBezTo>
                  <a:cubicBezTo>
                    <a:pt x="474387" y="110877"/>
                    <a:pt x="459502" y="117043"/>
                    <a:pt x="443981" y="117043"/>
                  </a:cubicBezTo>
                  <a:lnTo>
                    <a:pt x="58521" y="117043"/>
                  </a:lnTo>
                  <a:cubicBezTo>
                    <a:pt x="43001" y="117043"/>
                    <a:pt x="28115" y="110877"/>
                    <a:pt x="17141" y="99902"/>
                  </a:cubicBezTo>
                  <a:cubicBezTo>
                    <a:pt x="6166" y="88927"/>
                    <a:pt x="0" y="74042"/>
                    <a:pt x="0" y="58521"/>
                  </a:cubicBezTo>
                  <a:lnTo>
                    <a:pt x="0" y="58521"/>
                  </a:lnTo>
                  <a:cubicBezTo>
                    <a:pt x="0" y="43001"/>
                    <a:pt x="6166" y="28115"/>
                    <a:pt x="17141" y="17141"/>
                  </a:cubicBezTo>
                  <a:cubicBezTo>
                    <a:pt x="28115" y="6166"/>
                    <a:pt x="43001" y="0"/>
                    <a:pt x="58521" y="0"/>
                  </a:cubicBezTo>
                  <a:close/>
                </a:path>
              </a:pathLst>
            </a:custGeom>
            <a:solidFill>
              <a:srgbClr val="FDE7D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57150"/>
              <a:ext cx="502502" cy="1741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65" name="TextBox 65"/>
          <p:cNvSpPr txBox="1"/>
          <p:nvPr/>
        </p:nvSpPr>
        <p:spPr>
          <a:xfrm>
            <a:off x="8120723" y="9385917"/>
            <a:ext cx="3305508" cy="7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777" b="1">
                <a:solidFill>
                  <a:srgbClr val="4B6DA8"/>
                </a:solidFill>
                <a:latin typeface="Inter Bold"/>
                <a:ea typeface="Inter Bold"/>
                <a:cs typeface="Inter Bold"/>
                <a:sym typeface="Inter Bold"/>
              </a:rPr>
              <a:t>Services volontaires</a:t>
            </a:r>
          </a:p>
        </p:txBody>
      </p:sp>
      <p:grpSp>
        <p:nvGrpSpPr>
          <p:cNvPr id="66" name="Group 66"/>
          <p:cNvGrpSpPr/>
          <p:nvPr/>
        </p:nvGrpSpPr>
        <p:grpSpPr>
          <a:xfrm>
            <a:off x="12059653" y="9366867"/>
            <a:ext cx="2181734" cy="804925"/>
            <a:chOff x="0" y="0"/>
            <a:chExt cx="309645" cy="11424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309645" cy="114240"/>
            </a:xfrm>
            <a:custGeom>
              <a:avLst/>
              <a:gdLst/>
              <a:ahLst/>
              <a:cxnLst/>
              <a:rect l="l" t="t" r="r" b="b"/>
              <a:pathLst>
                <a:path w="309645" h="114240">
                  <a:moveTo>
                    <a:pt x="57120" y="0"/>
                  </a:moveTo>
                  <a:lnTo>
                    <a:pt x="252525" y="0"/>
                  </a:lnTo>
                  <a:cubicBezTo>
                    <a:pt x="284072" y="0"/>
                    <a:pt x="309645" y="25573"/>
                    <a:pt x="309645" y="57120"/>
                  </a:cubicBezTo>
                  <a:lnTo>
                    <a:pt x="309645" y="57120"/>
                  </a:lnTo>
                  <a:cubicBezTo>
                    <a:pt x="309645" y="72269"/>
                    <a:pt x="303627" y="86798"/>
                    <a:pt x="292915" y="97510"/>
                  </a:cubicBezTo>
                  <a:cubicBezTo>
                    <a:pt x="282203" y="108222"/>
                    <a:pt x="267674" y="114240"/>
                    <a:pt x="252525" y="114240"/>
                  </a:cubicBezTo>
                  <a:lnTo>
                    <a:pt x="57120" y="114240"/>
                  </a:lnTo>
                  <a:cubicBezTo>
                    <a:pt x="25573" y="114240"/>
                    <a:pt x="0" y="88666"/>
                    <a:pt x="0" y="57120"/>
                  </a:cubicBezTo>
                  <a:lnTo>
                    <a:pt x="0" y="57120"/>
                  </a:lnTo>
                  <a:cubicBezTo>
                    <a:pt x="0" y="25573"/>
                    <a:pt x="25573" y="0"/>
                    <a:pt x="57120" y="0"/>
                  </a:cubicBezTo>
                  <a:close/>
                </a:path>
              </a:pathLst>
            </a:custGeom>
            <a:solidFill>
              <a:srgbClr val="88D7D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57150"/>
              <a:ext cx="309645" cy="1713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69" name="TextBox 69"/>
          <p:cNvSpPr txBox="1"/>
          <p:nvPr/>
        </p:nvSpPr>
        <p:spPr>
          <a:xfrm>
            <a:off x="11497766" y="9588204"/>
            <a:ext cx="3305508" cy="40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777" b="1">
                <a:solidFill>
                  <a:srgbClr val="FCFEFD"/>
                </a:solidFill>
                <a:latin typeface="Inter Bold"/>
                <a:ea typeface="Inter Bold"/>
                <a:cs typeface="Inter Bold"/>
                <a:sym typeface="Inter Bold"/>
              </a:rPr>
              <a:t>Pharmacie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8394949" y="13180229"/>
            <a:ext cx="5846437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399" b="1" i="1">
                <a:solidFill>
                  <a:srgbClr val="408137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Participez à cette action collective !</a:t>
            </a:r>
          </a:p>
        </p:txBody>
      </p:sp>
      <p:sp>
        <p:nvSpPr>
          <p:cNvPr id="71" name="TextBox 71"/>
          <p:cNvSpPr txBox="1"/>
          <p:nvPr/>
        </p:nvSpPr>
        <p:spPr>
          <a:xfrm rot="1612525">
            <a:off x="6428754" y="7127540"/>
            <a:ext cx="1835683" cy="920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848336"/>
                </a:solidFill>
                <a:latin typeface="Inter Bold"/>
                <a:ea typeface="Inter Bold"/>
                <a:cs typeface="Inter Bold"/>
                <a:sym typeface="Inter Bold"/>
              </a:rPr>
              <a:t>Qui ?</a:t>
            </a:r>
          </a:p>
        </p:txBody>
      </p:sp>
      <p:sp>
        <p:nvSpPr>
          <p:cNvPr id="72" name="TextBox 72"/>
          <p:cNvSpPr txBox="1"/>
          <p:nvPr/>
        </p:nvSpPr>
        <p:spPr>
          <a:xfrm rot="-2789493">
            <a:off x="2486225" y="17361629"/>
            <a:ext cx="3547132" cy="142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848336"/>
                </a:solidFill>
                <a:latin typeface="Inter Bold"/>
                <a:ea typeface="Inter Bold"/>
                <a:cs typeface="Inter Bold"/>
                <a:sym typeface="Inter Bold"/>
              </a:rPr>
              <a:t>Comment ?</a:t>
            </a:r>
          </a:p>
        </p:txBody>
      </p:sp>
      <p:sp>
        <p:nvSpPr>
          <p:cNvPr id="73" name="TextBox 73"/>
          <p:cNvSpPr txBox="1"/>
          <p:nvPr/>
        </p:nvSpPr>
        <p:spPr>
          <a:xfrm rot="-2996114">
            <a:off x="6257544" y="14368314"/>
            <a:ext cx="2790192" cy="1109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1">
                <a:solidFill>
                  <a:srgbClr val="848336"/>
                </a:solidFill>
                <a:latin typeface="Inter Bold"/>
                <a:ea typeface="Inter Bold"/>
                <a:cs typeface="Inter Bold"/>
                <a:sym typeface="Inter Bold"/>
              </a:rPr>
              <a:t>Quand ?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8783364" y="14553734"/>
            <a:ext cx="6019910" cy="101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Période de recueil des DIMED : une semaine (du lundi au dimanche) entre le </a:t>
            </a:r>
          </a:p>
          <a:p>
            <a:pPr algn="just">
              <a:lnSpc>
                <a:spcPts val="2640"/>
              </a:lnSpc>
            </a:pPr>
            <a:r>
              <a:rPr lang="en-US" sz="2400" b="1">
                <a:solidFill>
                  <a:srgbClr val="404040"/>
                </a:solidFill>
                <a:latin typeface="Inter Bold"/>
                <a:ea typeface="Inter Bold"/>
                <a:cs typeface="Inter Bold"/>
                <a:sym typeface="Inter Bold"/>
              </a:rPr>
              <a:t>9 novembre 2026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 et le </a:t>
            </a:r>
            <a:r>
              <a:rPr lang="en-US" sz="2400" b="1">
                <a:solidFill>
                  <a:srgbClr val="404040"/>
                </a:solidFill>
                <a:latin typeface="Inter Bold"/>
                <a:ea typeface="Inter Bold"/>
                <a:cs typeface="Inter Bold"/>
                <a:sym typeface="Inter Bold"/>
              </a:rPr>
              <a:t>26 mars 2027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430513" y="8178078"/>
            <a:ext cx="3352494" cy="5177596"/>
            <a:chOff x="0" y="0"/>
            <a:chExt cx="4469992" cy="6903462"/>
          </a:xfrm>
        </p:grpSpPr>
        <p:sp>
          <p:nvSpPr>
            <p:cNvPr id="76" name="Freeform 76"/>
            <p:cNvSpPr/>
            <p:nvPr/>
          </p:nvSpPr>
          <p:spPr>
            <a:xfrm rot="-4807494">
              <a:off x="2982232" y="1465713"/>
              <a:ext cx="1093096" cy="1137471"/>
            </a:xfrm>
            <a:custGeom>
              <a:avLst/>
              <a:gdLst/>
              <a:ahLst/>
              <a:cxnLst/>
              <a:rect l="l" t="t" r="r" b="b"/>
              <a:pathLst>
                <a:path w="1093096" h="1137471">
                  <a:moveTo>
                    <a:pt x="0" y="0"/>
                  </a:moveTo>
                  <a:lnTo>
                    <a:pt x="1093096" y="0"/>
                  </a:lnTo>
                  <a:lnTo>
                    <a:pt x="1093096" y="1137471"/>
                  </a:lnTo>
                  <a:lnTo>
                    <a:pt x="0" y="1137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166023" t="-88861" r="-142906" b="-41805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Freeform 77"/>
            <p:cNvSpPr/>
            <p:nvPr/>
          </p:nvSpPr>
          <p:spPr>
            <a:xfrm rot="-5265712">
              <a:off x="2234996" y="2182105"/>
              <a:ext cx="1219096" cy="976666"/>
            </a:xfrm>
            <a:custGeom>
              <a:avLst/>
              <a:gdLst/>
              <a:ahLst/>
              <a:cxnLst/>
              <a:rect l="l" t="t" r="r" b="b"/>
              <a:pathLst>
                <a:path w="1219096" h="976666">
                  <a:moveTo>
                    <a:pt x="0" y="0"/>
                  </a:moveTo>
                  <a:lnTo>
                    <a:pt x="1219096" y="0"/>
                  </a:lnTo>
                  <a:lnTo>
                    <a:pt x="1219096" y="976666"/>
                  </a:lnTo>
                  <a:lnTo>
                    <a:pt x="0" y="976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76344" r="-190319" b="-60683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Freeform 78"/>
            <p:cNvSpPr/>
            <p:nvPr/>
          </p:nvSpPr>
          <p:spPr>
            <a:xfrm>
              <a:off x="0" y="0"/>
              <a:ext cx="4469992" cy="6903462"/>
            </a:xfrm>
            <a:custGeom>
              <a:avLst/>
              <a:gdLst/>
              <a:ahLst/>
              <a:cxnLst/>
              <a:rect l="l" t="t" r="r" b="b"/>
              <a:pathLst>
                <a:path w="4469992" h="6903462">
                  <a:moveTo>
                    <a:pt x="0" y="0"/>
                  </a:moveTo>
                  <a:lnTo>
                    <a:pt x="4469992" y="0"/>
                  </a:lnTo>
                  <a:lnTo>
                    <a:pt x="4469992" y="6903462"/>
                  </a:lnTo>
                  <a:lnTo>
                    <a:pt x="0" y="6903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79" name="Picture 7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62686" y="16264410"/>
            <a:ext cx="2998548" cy="2998548"/>
          </a:xfrm>
          <a:prstGeom prst="rect">
            <a:avLst/>
          </a:prstGeom>
        </p:spPr>
      </p:pic>
      <p:sp>
        <p:nvSpPr>
          <p:cNvPr id="80" name="TextBox 80"/>
          <p:cNvSpPr txBox="1"/>
          <p:nvPr/>
        </p:nvSpPr>
        <p:spPr>
          <a:xfrm>
            <a:off x="8270031" y="8061517"/>
            <a:ext cx="6096275" cy="101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399" b="1" i="1">
                <a:solidFill>
                  <a:srgbClr val="848336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Enquête ouverte aux établissements sanitaires et médico-sociaux </a:t>
            </a:r>
          </a:p>
          <a:p>
            <a:pPr algn="ctr">
              <a:lnSpc>
                <a:spcPts val="2639"/>
              </a:lnSpc>
            </a:pPr>
            <a:r>
              <a:rPr lang="en-US" sz="2399" b="1" i="1">
                <a:solidFill>
                  <a:srgbClr val="848336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avec ou sans PUI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4212" y="3886822"/>
            <a:ext cx="14053321" cy="7836917"/>
          </a:xfrm>
          <a:custGeom>
            <a:avLst/>
            <a:gdLst/>
            <a:ahLst/>
            <a:cxnLst/>
            <a:rect l="l" t="t" r="r" b="b"/>
            <a:pathLst>
              <a:path w="14053321" h="7836917">
                <a:moveTo>
                  <a:pt x="0" y="0"/>
                </a:moveTo>
                <a:lnTo>
                  <a:pt x="13872346" y="0"/>
                </a:lnTo>
                <a:cubicBezTo>
                  <a:pt x="13920343" y="0"/>
                  <a:pt x="13966376" y="19067"/>
                  <a:pt x="14000315" y="53006"/>
                </a:cubicBezTo>
                <a:cubicBezTo>
                  <a:pt x="14034254" y="86946"/>
                  <a:pt x="14053321" y="132977"/>
                  <a:pt x="14053321" y="180975"/>
                </a:cubicBezTo>
                <a:lnTo>
                  <a:pt x="14053321" y="3838877"/>
                </a:lnTo>
                <a:cubicBezTo>
                  <a:pt x="14053321" y="3886875"/>
                  <a:pt x="14034254" y="3932906"/>
                  <a:pt x="14000315" y="3966846"/>
                </a:cubicBezTo>
                <a:cubicBezTo>
                  <a:pt x="13966376" y="4000785"/>
                  <a:pt x="13920343" y="4019852"/>
                  <a:pt x="13872346" y="4019852"/>
                </a:cubicBezTo>
                <a:lnTo>
                  <a:pt x="411907" y="4019852"/>
                </a:lnTo>
                <a:cubicBezTo>
                  <a:pt x="363909" y="4019852"/>
                  <a:pt x="317878" y="4038919"/>
                  <a:pt x="283938" y="4072858"/>
                </a:cubicBezTo>
                <a:cubicBezTo>
                  <a:pt x="249999" y="4106798"/>
                  <a:pt x="230932" y="4152829"/>
                  <a:pt x="230932" y="4200827"/>
                </a:cubicBezTo>
                <a:lnTo>
                  <a:pt x="230932" y="7836917"/>
                </a:lnTo>
              </a:path>
            </a:pathLst>
          </a:custGeom>
          <a:ln w="171450" cap="flat">
            <a:solidFill>
              <a:srgbClr val="C9C764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208591" y="3508716"/>
            <a:ext cx="787776" cy="78777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123633" y="6320942"/>
            <a:ext cx="787776" cy="78777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91256" y="11811826"/>
            <a:ext cx="787776" cy="78777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685144" y="11849339"/>
            <a:ext cx="13832378" cy="1388349"/>
          </a:xfrm>
          <a:custGeom>
            <a:avLst/>
            <a:gdLst/>
            <a:ahLst/>
            <a:cxnLst/>
            <a:rect l="l" t="t" r="r" b="b"/>
            <a:pathLst>
              <a:path w="13832378" h="1388349">
                <a:moveTo>
                  <a:pt x="0" y="0"/>
                </a:moveTo>
                <a:lnTo>
                  <a:pt x="0" y="1207374"/>
                </a:lnTo>
                <a:cubicBezTo>
                  <a:pt x="0" y="1307325"/>
                  <a:pt x="81025" y="1388349"/>
                  <a:pt x="180975" y="1388349"/>
                </a:cubicBezTo>
                <a:lnTo>
                  <a:pt x="13832378" y="1388349"/>
                </a:lnTo>
              </a:path>
            </a:pathLst>
          </a:custGeom>
          <a:ln w="171450" cap="flat">
            <a:solidFill>
              <a:srgbClr val="C9C764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13" name="Group 13"/>
          <p:cNvGrpSpPr/>
          <p:nvPr/>
        </p:nvGrpSpPr>
        <p:grpSpPr>
          <a:xfrm>
            <a:off x="14123633" y="12843800"/>
            <a:ext cx="787776" cy="78777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2363368" y="8621525"/>
            <a:ext cx="787398" cy="894770"/>
          </a:xfrm>
          <a:custGeom>
            <a:avLst/>
            <a:gdLst/>
            <a:ahLst/>
            <a:cxnLst/>
            <a:rect l="l" t="t" r="r" b="b"/>
            <a:pathLst>
              <a:path w="787398" h="894770">
                <a:moveTo>
                  <a:pt x="0" y="0"/>
                </a:moveTo>
                <a:lnTo>
                  <a:pt x="787398" y="0"/>
                </a:lnTo>
                <a:lnTo>
                  <a:pt x="787398" y="894770"/>
                </a:lnTo>
                <a:lnTo>
                  <a:pt x="0" y="8947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2490659" y="4374764"/>
            <a:ext cx="810044" cy="810044"/>
          </a:xfrm>
          <a:custGeom>
            <a:avLst/>
            <a:gdLst/>
            <a:ahLst/>
            <a:cxnLst/>
            <a:rect l="l" t="t" r="r" b="b"/>
            <a:pathLst>
              <a:path w="810044" h="810044">
                <a:moveTo>
                  <a:pt x="0" y="0"/>
                </a:moveTo>
                <a:lnTo>
                  <a:pt x="810044" y="0"/>
                </a:lnTo>
                <a:lnTo>
                  <a:pt x="810044" y="810045"/>
                </a:lnTo>
                <a:lnTo>
                  <a:pt x="0" y="810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5779067" y="4374764"/>
            <a:ext cx="1057154" cy="810044"/>
          </a:xfrm>
          <a:custGeom>
            <a:avLst/>
            <a:gdLst/>
            <a:ahLst/>
            <a:cxnLst/>
            <a:rect l="l" t="t" r="r" b="b"/>
            <a:pathLst>
              <a:path w="1057154" h="810044">
                <a:moveTo>
                  <a:pt x="0" y="0"/>
                </a:moveTo>
                <a:lnTo>
                  <a:pt x="1057155" y="0"/>
                </a:lnTo>
                <a:lnTo>
                  <a:pt x="1057155" y="810045"/>
                </a:lnTo>
                <a:lnTo>
                  <a:pt x="0" y="810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8813541" y="4411000"/>
            <a:ext cx="869059" cy="869059"/>
          </a:xfrm>
          <a:custGeom>
            <a:avLst/>
            <a:gdLst/>
            <a:ahLst/>
            <a:cxnLst/>
            <a:rect l="l" t="t" r="r" b="b"/>
            <a:pathLst>
              <a:path w="869059" h="869059">
                <a:moveTo>
                  <a:pt x="0" y="0"/>
                </a:moveTo>
                <a:lnTo>
                  <a:pt x="869059" y="0"/>
                </a:lnTo>
                <a:lnTo>
                  <a:pt x="869059" y="869059"/>
                </a:lnTo>
                <a:lnTo>
                  <a:pt x="0" y="8690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12186761" y="13771184"/>
            <a:ext cx="607333" cy="617437"/>
          </a:xfrm>
          <a:custGeom>
            <a:avLst/>
            <a:gdLst/>
            <a:ahLst/>
            <a:cxnLst/>
            <a:rect l="l" t="t" r="r" b="b"/>
            <a:pathLst>
              <a:path w="607333" h="617437">
                <a:moveTo>
                  <a:pt x="0" y="0"/>
                </a:moveTo>
                <a:lnTo>
                  <a:pt x="607333" y="0"/>
                </a:lnTo>
                <a:lnTo>
                  <a:pt x="607333" y="617437"/>
                </a:lnTo>
                <a:lnTo>
                  <a:pt x="0" y="617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 flipH="1">
            <a:off x="478809" y="3678464"/>
            <a:ext cx="251199" cy="394812"/>
          </a:xfrm>
          <a:custGeom>
            <a:avLst/>
            <a:gdLst/>
            <a:ahLst/>
            <a:cxnLst/>
            <a:rect l="l" t="t" r="r" b="b"/>
            <a:pathLst>
              <a:path w="251199" h="394812">
                <a:moveTo>
                  <a:pt x="251199" y="0"/>
                </a:moveTo>
                <a:lnTo>
                  <a:pt x="0" y="0"/>
                </a:lnTo>
                <a:lnTo>
                  <a:pt x="0" y="394812"/>
                </a:lnTo>
                <a:lnTo>
                  <a:pt x="251199" y="394812"/>
                </a:lnTo>
                <a:lnTo>
                  <a:pt x="2511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 rot="5400000" flipH="1">
            <a:off x="14391921" y="6547848"/>
            <a:ext cx="251199" cy="394812"/>
          </a:xfrm>
          <a:custGeom>
            <a:avLst/>
            <a:gdLst/>
            <a:ahLst/>
            <a:cxnLst/>
            <a:rect l="l" t="t" r="r" b="b"/>
            <a:pathLst>
              <a:path w="251199" h="394812">
                <a:moveTo>
                  <a:pt x="251199" y="0"/>
                </a:moveTo>
                <a:lnTo>
                  <a:pt x="0" y="0"/>
                </a:lnTo>
                <a:lnTo>
                  <a:pt x="0" y="394812"/>
                </a:lnTo>
                <a:lnTo>
                  <a:pt x="251199" y="394812"/>
                </a:lnTo>
                <a:lnTo>
                  <a:pt x="2511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 rot="5400000" flipH="1">
            <a:off x="556084" y="12045679"/>
            <a:ext cx="251199" cy="394812"/>
          </a:xfrm>
          <a:custGeom>
            <a:avLst/>
            <a:gdLst/>
            <a:ahLst/>
            <a:cxnLst/>
            <a:rect l="l" t="t" r="r" b="b"/>
            <a:pathLst>
              <a:path w="251199" h="394812">
                <a:moveTo>
                  <a:pt x="251199" y="0"/>
                </a:moveTo>
                <a:lnTo>
                  <a:pt x="0" y="0"/>
                </a:lnTo>
                <a:lnTo>
                  <a:pt x="0" y="394811"/>
                </a:lnTo>
                <a:lnTo>
                  <a:pt x="251199" y="394811"/>
                </a:lnTo>
                <a:lnTo>
                  <a:pt x="2511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Freeform 24"/>
          <p:cNvSpPr/>
          <p:nvPr/>
        </p:nvSpPr>
        <p:spPr>
          <a:xfrm>
            <a:off x="14345360" y="13095600"/>
            <a:ext cx="405168" cy="314512"/>
          </a:xfrm>
          <a:custGeom>
            <a:avLst/>
            <a:gdLst/>
            <a:ahLst/>
            <a:cxnLst/>
            <a:rect l="l" t="t" r="r" b="b"/>
            <a:pathLst>
              <a:path w="405168" h="314512">
                <a:moveTo>
                  <a:pt x="0" y="0"/>
                </a:moveTo>
                <a:lnTo>
                  <a:pt x="405168" y="0"/>
                </a:lnTo>
                <a:lnTo>
                  <a:pt x="405168" y="314511"/>
                </a:lnTo>
                <a:lnTo>
                  <a:pt x="0" y="3145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3356671" y="19771944"/>
            <a:ext cx="2206191" cy="1046564"/>
          </a:xfrm>
          <a:custGeom>
            <a:avLst/>
            <a:gdLst/>
            <a:ahLst/>
            <a:cxnLst/>
            <a:rect l="l" t="t" r="r" b="b"/>
            <a:pathLst>
              <a:path w="2206191" h="1046564">
                <a:moveTo>
                  <a:pt x="0" y="0"/>
                </a:moveTo>
                <a:lnTo>
                  <a:pt x="2206191" y="0"/>
                </a:lnTo>
                <a:lnTo>
                  <a:pt x="2206191" y="1046564"/>
                </a:lnTo>
                <a:lnTo>
                  <a:pt x="0" y="10465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0" y="19171322"/>
            <a:ext cx="3140478" cy="2347785"/>
          </a:xfrm>
          <a:custGeom>
            <a:avLst/>
            <a:gdLst/>
            <a:ahLst/>
            <a:cxnLst/>
            <a:rect l="l" t="t" r="r" b="b"/>
            <a:pathLst>
              <a:path w="3140478" h="2347785">
                <a:moveTo>
                  <a:pt x="0" y="0"/>
                </a:moveTo>
                <a:lnTo>
                  <a:pt x="3140478" y="0"/>
                </a:lnTo>
                <a:lnTo>
                  <a:pt x="3140478" y="2347785"/>
                </a:lnTo>
                <a:lnTo>
                  <a:pt x="0" y="23477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AutoShape 27"/>
          <p:cNvSpPr/>
          <p:nvPr/>
        </p:nvSpPr>
        <p:spPr>
          <a:xfrm flipV="1">
            <a:off x="-51823" y="19171322"/>
            <a:ext cx="15171823" cy="0"/>
          </a:xfrm>
          <a:prstGeom prst="line">
            <a:avLst/>
          </a:prstGeom>
          <a:ln w="9525" cap="flat">
            <a:solidFill>
              <a:srgbClr val="40813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28" name="Group 28"/>
          <p:cNvGrpSpPr/>
          <p:nvPr/>
        </p:nvGrpSpPr>
        <p:grpSpPr>
          <a:xfrm>
            <a:off x="2512927" y="3474091"/>
            <a:ext cx="787776" cy="803559"/>
            <a:chOff x="0" y="0"/>
            <a:chExt cx="812800" cy="82908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913756" y="3474091"/>
            <a:ext cx="787776" cy="803559"/>
            <a:chOff x="0" y="0"/>
            <a:chExt cx="812800" cy="82908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854183" y="3474091"/>
            <a:ext cx="787776" cy="803559"/>
            <a:chOff x="0" y="0"/>
            <a:chExt cx="812800" cy="8290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3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794609" y="3474091"/>
            <a:ext cx="787776" cy="803559"/>
            <a:chOff x="0" y="0"/>
            <a:chExt cx="812800" cy="82908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4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501604" y="7484727"/>
            <a:ext cx="787776" cy="803559"/>
            <a:chOff x="0" y="0"/>
            <a:chExt cx="812800" cy="829084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8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913756" y="7484727"/>
            <a:ext cx="787776" cy="803559"/>
            <a:chOff x="0" y="0"/>
            <a:chExt cx="812800" cy="8290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7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4183" y="7484727"/>
            <a:ext cx="787776" cy="803559"/>
            <a:chOff x="0" y="0"/>
            <a:chExt cx="812800" cy="82908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6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2363975" y="7484727"/>
            <a:ext cx="787776" cy="803559"/>
            <a:chOff x="0" y="0"/>
            <a:chExt cx="812800" cy="829084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5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490659" y="12843800"/>
            <a:ext cx="787776" cy="803559"/>
            <a:chOff x="0" y="0"/>
            <a:chExt cx="812800" cy="829084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913756" y="12843800"/>
            <a:ext cx="787776" cy="803559"/>
            <a:chOff x="0" y="0"/>
            <a:chExt cx="812800" cy="829084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854183" y="12843800"/>
            <a:ext cx="787776" cy="803559"/>
            <a:chOff x="0" y="0"/>
            <a:chExt cx="812800" cy="829084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2096539" y="12843800"/>
            <a:ext cx="787776" cy="803559"/>
            <a:chOff x="0" y="0"/>
            <a:chExt cx="812800" cy="829084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11735849" y="4374764"/>
            <a:ext cx="905294" cy="905294"/>
          </a:xfrm>
          <a:custGeom>
            <a:avLst/>
            <a:gdLst/>
            <a:ahLst/>
            <a:cxnLst/>
            <a:rect l="l" t="t" r="r" b="b"/>
            <a:pathLst>
              <a:path w="905294" h="905294">
                <a:moveTo>
                  <a:pt x="0" y="0"/>
                </a:moveTo>
                <a:lnTo>
                  <a:pt x="905295" y="0"/>
                </a:lnTo>
                <a:lnTo>
                  <a:pt x="905295" y="905295"/>
                </a:lnTo>
                <a:lnTo>
                  <a:pt x="0" y="9052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5" name="Freeform 65"/>
          <p:cNvSpPr/>
          <p:nvPr/>
        </p:nvSpPr>
        <p:spPr>
          <a:xfrm>
            <a:off x="8822972" y="8581126"/>
            <a:ext cx="850197" cy="940744"/>
          </a:xfrm>
          <a:custGeom>
            <a:avLst/>
            <a:gdLst/>
            <a:ahLst/>
            <a:cxnLst/>
            <a:rect l="l" t="t" r="r" b="b"/>
            <a:pathLst>
              <a:path w="850197" h="940744">
                <a:moveTo>
                  <a:pt x="0" y="0"/>
                </a:moveTo>
                <a:lnTo>
                  <a:pt x="850197" y="0"/>
                </a:lnTo>
                <a:lnTo>
                  <a:pt x="850197" y="940744"/>
                </a:lnTo>
                <a:lnTo>
                  <a:pt x="0" y="940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6" name="Freeform 66"/>
          <p:cNvSpPr/>
          <p:nvPr/>
        </p:nvSpPr>
        <p:spPr>
          <a:xfrm>
            <a:off x="5920439" y="8581126"/>
            <a:ext cx="925457" cy="940744"/>
          </a:xfrm>
          <a:custGeom>
            <a:avLst/>
            <a:gdLst/>
            <a:ahLst/>
            <a:cxnLst/>
            <a:rect l="l" t="t" r="r" b="b"/>
            <a:pathLst>
              <a:path w="925457" h="940744">
                <a:moveTo>
                  <a:pt x="0" y="0"/>
                </a:moveTo>
                <a:lnTo>
                  <a:pt x="925457" y="0"/>
                </a:lnTo>
                <a:lnTo>
                  <a:pt x="925457" y="940744"/>
                </a:lnTo>
                <a:lnTo>
                  <a:pt x="0" y="940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7" name="Freeform 67"/>
          <p:cNvSpPr/>
          <p:nvPr/>
        </p:nvSpPr>
        <p:spPr>
          <a:xfrm>
            <a:off x="2468390" y="13701405"/>
            <a:ext cx="782595" cy="814143"/>
          </a:xfrm>
          <a:custGeom>
            <a:avLst/>
            <a:gdLst/>
            <a:ahLst/>
            <a:cxnLst/>
            <a:rect l="l" t="t" r="r" b="b"/>
            <a:pathLst>
              <a:path w="782595" h="814143">
                <a:moveTo>
                  <a:pt x="0" y="0"/>
                </a:moveTo>
                <a:lnTo>
                  <a:pt x="782595" y="0"/>
                </a:lnTo>
                <a:lnTo>
                  <a:pt x="782595" y="814142"/>
                </a:lnTo>
                <a:lnTo>
                  <a:pt x="0" y="814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8" name="Freeform 68"/>
          <p:cNvSpPr/>
          <p:nvPr/>
        </p:nvSpPr>
        <p:spPr>
          <a:xfrm>
            <a:off x="8883991" y="13713533"/>
            <a:ext cx="728159" cy="732738"/>
          </a:xfrm>
          <a:custGeom>
            <a:avLst/>
            <a:gdLst/>
            <a:ahLst/>
            <a:cxnLst/>
            <a:rect l="l" t="t" r="r" b="b"/>
            <a:pathLst>
              <a:path w="728159" h="732738">
                <a:moveTo>
                  <a:pt x="0" y="0"/>
                </a:moveTo>
                <a:lnTo>
                  <a:pt x="728159" y="0"/>
                </a:lnTo>
                <a:lnTo>
                  <a:pt x="728159" y="732739"/>
                </a:lnTo>
                <a:lnTo>
                  <a:pt x="0" y="7327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9" name="Freeform 69"/>
          <p:cNvSpPr/>
          <p:nvPr/>
        </p:nvSpPr>
        <p:spPr>
          <a:xfrm>
            <a:off x="5987972" y="13701405"/>
            <a:ext cx="744771" cy="804071"/>
          </a:xfrm>
          <a:custGeom>
            <a:avLst/>
            <a:gdLst/>
            <a:ahLst/>
            <a:cxnLst/>
            <a:rect l="l" t="t" r="r" b="b"/>
            <a:pathLst>
              <a:path w="744771" h="804071">
                <a:moveTo>
                  <a:pt x="0" y="0"/>
                </a:moveTo>
                <a:lnTo>
                  <a:pt x="744771" y="0"/>
                </a:lnTo>
                <a:lnTo>
                  <a:pt x="744771" y="804071"/>
                </a:lnTo>
                <a:lnTo>
                  <a:pt x="0" y="8040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0" name="TextBox 70"/>
          <p:cNvSpPr txBox="1"/>
          <p:nvPr/>
        </p:nvSpPr>
        <p:spPr>
          <a:xfrm>
            <a:off x="921003" y="5292765"/>
            <a:ext cx="3832820" cy="127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Communiquer auprès des professionnels de votre établissement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5040299" y="5292765"/>
            <a:ext cx="2534691" cy="127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Constituer une équipe projet pluridisciplinaire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7809822" y="5365784"/>
            <a:ext cx="3004355" cy="843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Identifier les services volontaires 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80872" y="18394787"/>
            <a:ext cx="14958257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264200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À l’interface des processus cliniques, médico-techniques et logistiques, le circuit des DIMED est l’enjeu de tous.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264200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Participez à cette action collective !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0921151" y="5292765"/>
            <a:ext cx="2534691" cy="127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Programmer la semaine de collecte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7980725" y="9595123"/>
            <a:ext cx="2534691" cy="41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Informer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5040299" y="9595123"/>
            <a:ext cx="2534691" cy="41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Se préparer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1570067" y="9557129"/>
            <a:ext cx="2534691" cy="41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Collecter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54967" y="14620322"/>
            <a:ext cx="3215220" cy="841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81"/>
              </a:lnSpc>
              <a:spcBef>
                <a:spcPct val="0"/>
              </a:spcBef>
            </a:pPr>
            <a:r>
              <a:rPr lang="en-US" sz="2415" b="1" u="none" strike="noStrike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Respecter les bonnes pratiques d’hygiène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8044654" y="14503922"/>
            <a:ext cx="2534691" cy="41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Peser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5368364" y="19790994"/>
            <a:ext cx="2307328" cy="893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36"/>
              </a:lnSpc>
            </a:pPr>
            <a:r>
              <a:rPr lang="en-US" sz="2124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Retrouvez la méthodologie détaillée ici : </a:t>
            </a:r>
          </a:p>
        </p:txBody>
      </p:sp>
      <p:grpSp>
        <p:nvGrpSpPr>
          <p:cNvPr id="81" name="Group 81"/>
          <p:cNvGrpSpPr/>
          <p:nvPr/>
        </p:nvGrpSpPr>
        <p:grpSpPr>
          <a:xfrm>
            <a:off x="-1366361" y="954378"/>
            <a:ext cx="18381402" cy="2157763"/>
            <a:chOff x="0" y="0"/>
            <a:chExt cx="3293740" cy="386647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3293740" cy="386647"/>
            </a:xfrm>
            <a:custGeom>
              <a:avLst/>
              <a:gdLst/>
              <a:ahLst/>
              <a:cxnLst/>
              <a:rect l="l" t="t" r="r" b="b"/>
              <a:pathLst>
                <a:path w="3293740" h="386647">
                  <a:moveTo>
                    <a:pt x="31167" y="0"/>
                  </a:moveTo>
                  <a:lnTo>
                    <a:pt x="3262572" y="0"/>
                  </a:lnTo>
                  <a:cubicBezTo>
                    <a:pt x="3270838" y="0"/>
                    <a:pt x="3278766" y="3284"/>
                    <a:pt x="3284611" y="9129"/>
                  </a:cubicBezTo>
                  <a:cubicBezTo>
                    <a:pt x="3290456" y="14974"/>
                    <a:pt x="3293740" y="22901"/>
                    <a:pt x="3293740" y="31167"/>
                  </a:cubicBezTo>
                  <a:lnTo>
                    <a:pt x="3293740" y="355479"/>
                  </a:lnTo>
                  <a:cubicBezTo>
                    <a:pt x="3293740" y="363745"/>
                    <a:pt x="3290456" y="371673"/>
                    <a:pt x="3284611" y="377518"/>
                  </a:cubicBezTo>
                  <a:cubicBezTo>
                    <a:pt x="3278766" y="383363"/>
                    <a:pt x="3270838" y="386647"/>
                    <a:pt x="3262572" y="386647"/>
                  </a:cubicBezTo>
                  <a:lnTo>
                    <a:pt x="31167" y="386647"/>
                  </a:lnTo>
                  <a:cubicBezTo>
                    <a:pt x="13954" y="386647"/>
                    <a:pt x="0" y="372693"/>
                    <a:pt x="0" y="355479"/>
                  </a:cubicBezTo>
                  <a:lnTo>
                    <a:pt x="0" y="31167"/>
                  </a:lnTo>
                  <a:cubicBezTo>
                    <a:pt x="0" y="13954"/>
                    <a:pt x="13954" y="0"/>
                    <a:pt x="31167" y="0"/>
                  </a:cubicBezTo>
                  <a:close/>
                </a:path>
              </a:pathLst>
            </a:custGeom>
            <a:solidFill>
              <a:srgbClr val="418138">
                <a:alpha val="18824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-57150"/>
              <a:ext cx="3293740" cy="443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902407" y="297816"/>
            <a:ext cx="11315185" cy="816838"/>
            <a:chOff x="0" y="0"/>
            <a:chExt cx="2027553" cy="146368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2027553" cy="146368"/>
            </a:xfrm>
            <a:custGeom>
              <a:avLst/>
              <a:gdLst/>
              <a:ahLst/>
              <a:cxnLst/>
              <a:rect l="l" t="t" r="r" b="b"/>
              <a:pathLst>
                <a:path w="2027553" h="146368">
                  <a:moveTo>
                    <a:pt x="50631" y="0"/>
                  </a:moveTo>
                  <a:lnTo>
                    <a:pt x="1976922" y="0"/>
                  </a:lnTo>
                  <a:cubicBezTo>
                    <a:pt x="1990350" y="0"/>
                    <a:pt x="2003229" y="5334"/>
                    <a:pt x="2012724" y="14830"/>
                  </a:cubicBezTo>
                  <a:cubicBezTo>
                    <a:pt x="2022219" y="24325"/>
                    <a:pt x="2027553" y="37203"/>
                    <a:pt x="2027553" y="50631"/>
                  </a:cubicBezTo>
                  <a:lnTo>
                    <a:pt x="2027553" y="95737"/>
                  </a:lnTo>
                  <a:cubicBezTo>
                    <a:pt x="2027553" y="123700"/>
                    <a:pt x="2004885" y="146368"/>
                    <a:pt x="1976922" y="146368"/>
                  </a:cubicBezTo>
                  <a:lnTo>
                    <a:pt x="50631" y="146368"/>
                  </a:lnTo>
                  <a:cubicBezTo>
                    <a:pt x="37203" y="146368"/>
                    <a:pt x="24325" y="141034"/>
                    <a:pt x="14830" y="131539"/>
                  </a:cubicBezTo>
                  <a:cubicBezTo>
                    <a:pt x="5334" y="122043"/>
                    <a:pt x="0" y="109165"/>
                    <a:pt x="0" y="95737"/>
                  </a:cubicBezTo>
                  <a:lnTo>
                    <a:pt x="0" y="50631"/>
                  </a:lnTo>
                  <a:cubicBezTo>
                    <a:pt x="0" y="37203"/>
                    <a:pt x="5334" y="24325"/>
                    <a:pt x="14830" y="14830"/>
                  </a:cubicBezTo>
                  <a:cubicBezTo>
                    <a:pt x="24325" y="5334"/>
                    <a:pt x="37203" y="0"/>
                    <a:pt x="50631" y="0"/>
                  </a:cubicBezTo>
                  <a:close/>
                </a:path>
              </a:pathLst>
            </a:custGeom>
            <a:solidFill>
              <a:srgbClr val="41813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-57150"/>
              <a:ext cx="2027553" cy="203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-365593" y="-174009"/>
            <a:ext cx="16000018" cy="1521984"/>
            <a:chOff x="0" y="0"/>
            <a:chExt cx="2867023" cy="272722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2867023" cy="272722"/>
            </a:xfrm>
            <a:custGeom>
              <a:avLst/>
              <a:gdLst/>
              <a:ahLst/>
              <a:cxnLst/>
              <a:rect l="l" t="t" r="r" b="b"/>
              <a:pathLst>
                <a:path w="2867023" h="272722">
                  <a:moveTo>
                    <a:pt x="0" y="0"/>
                  </a:moveTo>
                  <a:lnTo>
                    <a:pt x="2867023" y="0"/>
                  </a:lnTo>
                  <a:lnTo>
                    <a:pt x="2867023" y="272722"/>
                  </a:lnTo>
                  <a:lnTo>
                    <a:pt x="0" y="272722"/>
                  </a:ln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-57150"/>
              <a:ext cx="2867023" cy="329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90" name="TextBox 90"/>
          <p:cNvSpPr txBox="1"/>
          <p:nvPr/>
        </p:nvSpPr>
        <p:spPr>
          <a:xfrm>
            <a:off x="316726" y="1453081"/>
            <a:ext cx="14486548" cy="152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Dans une démarche de </a:t>
            </a:r>
            <a:r>
              <a:rPr lang="en-US" sz="2400" b="1">
                <a:solidFill>
                  <a:srgbClr val="418138"/>
                </a:solidFill>
                <a:latin typeface="Inter Bold"/>
                <a:ea typeface="Inter Bold"/>
                <a:cs typeface="Inter Bold"/>
                <a:sym typeface="Inter Bold"/>
              </a:rPr>
              <a:t>« santé durable » 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(économiquement viable, socialement équitable, écologiquement soutenable, promotrice de santé et de bien-être), notre établissement s’engage dans l’action nationale d’audit pour mesurer et caractériser pendant 7 jours les déchets issus des médicaments (DIMED). 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80872" y="398777"/>
            <a:ext cx="14958257" cy="48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2900" spc="374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MÉDICAMENTS : POURQUOI ET COMBIEN ON JETTE ?</a:t>
            </a:r>
          </a:p>
        </p:txBody>
      </p:sp>
      <p:grpSp>
        <p:nvGrpSpPr>
          <p:cNvPr id="92" name="Group 92"/>
          <p:cNvGrpSpPr/>
          <p:nvPr/>
        </p:nvGrpSpPr>
        <p:grpSpPr>
          <a:xfrm>
            <a:off x="2562577" y="8383536"/>
            <a:ext cx="747566" cy="1154542"/>
            <a:chOff x="0" y="0"/>
            <a:chExt cx="996755" cy="1539390"/>
          </a:xfrm>
        </p:grpSpPr>
        <p:sp>
          <p:nvSpPr>
            <p:cNvPr id="93" name="Freeform 93"/>
            <p:cNvSpPr/>
            <p:nvPr/>
          </p:nvSpPr>
          <p:spPr>
            <a:xfrm rot="-4807494">
              <a:off x="665002" y="326837"/>
              <a:ext cx="243747" cy="253642"/>
            </a:xfrm>
            <a:custGeom>
              <a:avLst/>
              <a:gdLst/>
              <a:ahLst/>
              <a:cxnLst/>
              <a:rect l="l" t="t" r="r" b="b"/>
              <a:pathLst>
                <a:path w="243747" h="253642">
                  <a:moveTo>
                    <a:pt x="0" y="0"/>
                  </a:moveTo>
                  <a:lnTo>
                    <a:pt x="243748" y="0"/>
                  </a:lnTo>
                  <a:lnTo>
                    <a:pt x="243748" y="253642"/>
                  </a:lnTo>
                  <a:lnTo>
                    <a:pt x="0" y="253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166023" t="-88861" r="-142906" b="-41805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Freeform 94"/>
            <p:cNvSpPr/>
            <p:nvPr/>
          </p:nvSpPr>
          <p:spPr>
            <a:xfrm rot="-5265712">
              <a:off x="498377" y="486583"/>
              <a:ext cx="271844" cy="217785"/>
            </a:xfrm>
            <a:custGeom>
              <a:avLst/>
              <a:gdLst/>
              <a:ahLst/>
              <a:cxnLst/>
              <a:rect l="l" t="t" r="r" b="b"/>
              <a:pathLst>
                <a:path w="271844" h="217785">
                  <a:moveTo>
                    <a:pt x="0" y="0"/>
                  </a:moveTo>
                  <a:lnTo>
                    <a:pt x="271844" y="0"/>
                  </a:lnTo>
                  <a:lnTo>
                    <a:pt x="271844" y="217785"/>
                  </a:lnTo>
                  <a:lnTo>
                    <a:pt x="0" y="2177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76344" r="-190319" b="-60683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Freeform 95"/>
            <p:cNvSpPr/>
            <p:nvPr/>
          </p:nvSpPr>
          <p:spPr>
            <a:xfrm>
              <a:off x="0" y="0"/>
              <a:ext cx="996755" cy="1539390"/>
            </a:xfrm>
            <a:custGeom>
              <a:avLst/>
              <a:gdLst/>
              <a:ahLst/>
              <a:cxnLst/>
              <a:rect l="l" t="t" r="r" b="b"/>
              <a:pathLst>
                <a:path w="996755" h="1539390">
                  <a:moveTo>
                    <a:pt x="0" y="0"/>
                  </a:moveTo>
                  <a:lnTo>
                    <a:pt x="996755" y="0"/>
                  </a:lnTo>
                  <a:lnTo>
                    <a:pt x="996755" y="1539390"/>
                  </a:lnTo>
                  <a:lnTo>
                    <a:pt x="0" y="1539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6" name="TextBox 96"/>
          <p:cNvSpPr txBox="1"/>
          <p:nvPr/>
        </p:nvSpPr>
        <p:spPr>
          <a:xfrm>
            <a:off x="11458600" y="11163598"/>
            <a:ext cx="2886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Plateforme Sphinx</a:t>
            </a:r>
          </a:p>
        </p:txBody>
      </p:sp>
      <p:pic>
        <p:nvPicPr>
          <p:cNvPr id="97" name="Picture 9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75296" y="19121114"/>
            <a:ext cx="2145548" cy="2145548"/>
          </a:xfrm>
          <a:prstGeom prst="rect">
            <a:avLst/>
          </a:prstGeom>
        </p:spPr>
      </p:pic>
      <p:sp>
        <p:nvSpPr>
          <p:cNvPr id="98" name="TextBox 98"/>
          <p:cNvSpPr txBox="1"/>
          <p:nvPr/>
        </p:nvSpPr>
        <p:spPr>
          <a:xfrm>
            <a:off x="11193494" y="15454315"/>
            <a:ext cx="3260933" cy="1878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consulter son profil automatiquement via  la plateforme Sphinx</a:t>
            </a:r>
          </a:p>
          <a:p>
            <a:pPr marL="388620" lvl="1" indent="-194310" algn="l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comparer aux résultats nationaux consolidés en fin de campagne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11099977" y="14591747"/>
            <a:ext cx="3447967" cy="843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Consulter les résultats</a:t>
            </a:r>
          </a:p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de son établissement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4805562" y="6679208"/>
            <a:ext cx="2870129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et désigner un référent pour coordonner le recueil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077316" y="6384126"/>
            <a:ext cx="2525402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et définir les modalités de collecte et de saisie des DIMED 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319076" y="10086321"/>
            <a:ext cx="3036674" cy="219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pendant la semaine choisie les DIMED jetés ou destinés à être jetés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stocker temporairement les DIMED collectés dans un espace dédié et sécurisé 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4793899" y="10124315"/>
            <a:ext cx="2952120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mettre en place des dispositifs de collecte (« poubelles ») dédiés à l’étude à la pharmacie et dans les services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peser les contenants vides pour déterminer leur tare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8044654" y="10105265"/>
            <a:ext cx="2838872" cy="156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l’équipe pharmaceutique et les services volontaires (jour/nuit) de l’étude conduite et de sa méthodologie.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996367" y="15549565"/>
            <a:ext cx="3046813" cy="1878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Mettre en œuvre, en concertation avec l’équipe projet, des mesures de protection des personnels en charge de l’identification des DIMED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7705942" y="15026594"/>
            <a:ext cx="3487552" cy="219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les DIMED tels qu'ils auraient été éliminés habituellement, en incluant les emballages primaires et, le cas échéant, les emballages secondaires non séparés lors du tri. Déduire la tare des contenants.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7705942" y="17285924"/>
            <a:ext cx="3346161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éliminer définitivement les DIMED collectés via la filière de l’ES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4459766" y="14610251"/>
            <a:ext cx="2892005" cy="1700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Renseigner les caractéristiques et les quantités des médicaments jetés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4590822" y="16425318"/>
            <a:ext cx="2659235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sur la plateforme Sphinx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11149525" y="9738104"/>
            <a:ext cx="3170590" cy="127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Saisir les données d’organisation sur la plateforme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4212" y="3941609"/>
            <a:ext cx="14053321" cy="7836917"/>
          </a:xfrm>
          <a:custGeom>
            <a:avLst/>
            <a:gdLst/>
            <a:ahLst/>
            <a:cxnLst/>
            <a:rect l="l" t="t" r="r" b="b"/>
            <a:pathLst>
              <a:path w="14053321" h="7836917">
                <a:moveTo>
                  <a:pt x="0" y="0"/>
                </a:moveTo>
                <a:lnTo>
                  <a:pt x="13872346" y="0"/>
                </a:lnTo>
                <a:cubicBezTo>
                  <a:pt x="13972297" y="0"/>
                  <a:pt x="14053321" y="81025"/>
                  <a:pt x="14053321" y="180975"/>
                </a:cubicBezTo>
                <a:lnTo>
                  <a:pt x="14053321" y="3838877"/>
                </a:lnTo>
                <a:cubicBezTo>
                  <a:pt x="14053321" y="3938826"/>
                  <a:pt x="13972297" y="4019852"/>
                  <a:pt x="13872346" y="4019852"/>
                </a:cubicBezTo>
                <a:lnTo>
                  <a:pt x="411907" y="4019852"/>
                </a:lnTo>
                <a:cubicBezTo>
                  <a:pt x="363909" y="4019852"/>
                  <a:pt x="317878" y="4038919"/>
                  <a:pt x="283938" y="4072858"/>
                </a:cubicBezTo>
                <a:cubicBezTo>
                  <a:pt x="249999" y="4106797"/>
                  <a:pt x="230932" y="4152829"/>
                  <a:pt x="230932" y="4200827"/>
                </a:cubicBezTo>
                <a:lnTo>
                  <a:pt x="230932" y="7836917"/>
                </a:lnTo>
              </a:path>
            </a:pathLst>
          </a:custGeom>
          <a:ln w="171450" cap="flat">
            <a:solidFill>
              <a:srgbClr val="C9C764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208591" y="3563503"/>
            <a:ext cx="787776" cy="78777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123633" y="6375729"/>
            <a:ext cx="787776" cy="78777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91256" y="11866613"/>
            <a:ext cx="787776" cy="78777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685144" y="11904125"/>
            <a:ext cx="13832378" cy="1388350"/>
          </a:xfrm>
          <a:custGeom>
            <a:avLst/>
            <a:gdLst/>
            <a:ahLst/>
            <a:cxnLst/>
            <a:rect l="l" t="t" r="r" b="b"/>
            <a:pathLst>
              <a:path w="13832378" h="1388350">
                <a:moveTo>
                  <a:pt x="0" y="0"/>
                </a:moveTo>
                <a:lnTo>
                  <a:pt x="0" y="1207375"/>
                </a:lnTo>
                <a:cubicBezTo>
                  <a:pt x="0" y="1307326"/>
                  <a:pt x="81025" y="1388350"/>
                  <a:pt x="180975" y="1388350"/>
                </a:cubicBezTo>
                <a:lnTo>
                  <a:pt x="13832378" y="1388350"/>
                </a:lnTo>
              </a:path>
            </a:pathLst>
          </a:custGeom>
          <a:ln w="171450" cap="flat">
            <a:solidFill>
              <a:srgbClr val="C9C764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13" name="Group 13"/>
          <p:cNvGrpSpPr/>
          <p:nvPr/>
        </p:nvGrpSpPr>
        <p:grpSpPr>
          <a:xfrm>
            <a:off x="14123633" y="12898587"/>
            <a:ext cx="787776" cy="78777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9C76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2363368" y="8676312"/>
            <a:ext cx="787398" cy="894770"/>
          </a:xfrm>
          <a:custGeom>
            <a:avLst/>
            <a:gdLst/>
            <a:ahLst/>
            <a:cxnLst/>
            <a:rect l="l" t="t" r="r" b="b"/>
            <a:pathLst>
              <a:path w="787398" h="894770">
                <a:moveTo>
                  <a:pt x="0" y="0"/>
                </a:moveTo>
                <a:lnTo>
                  <a:pt x="787398" y="0"/>
                </a:lnTo>
                <a:lnTo>
                  <a:pt x="787398" y="894770"/>
                </a:lnTo>
                <a:lnTo>
                  <a:pt x="0" y="8947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2490659" y="4429551"/>
            <a:ext cx="810044" cy="810044"/>
          </a:xfrm>
          <a:custGeom>
            <a:avLst/>
            <a:gdLst/>
            <a:ahLst/>
            <a:cxnLst/>
            <a:rect l="l" t="t" r="r" b="b"/>
            <a:pathLst>
              <a:path w="810044" h="810044">
                <a:moveTo>
                  <a:pt x="0" y="0"/>
                </a:moveTo>
                <a:lnTo>
                  <a:pt x="810044" y="0"/>
                </a:lnTo>
                <a:lnTo>
                  <a:pt x="810044" y="810045"/>
                </a:lnTo>
                <a:lnTo>
                  <a:pt x="0" y="810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5779067" y="4429551"/>
            <a:ext cx="1057154" cy="810044"/>
          </a:xfrm>
          <a:custGeom>
            <a:avLst/>
            <a:gdLst/>
            <a:ahLst/>
            <a:cxnLst/>
            <a:rect l="l" t="t" r="r" b="b"/>
            <a:pathLst>
              <a:path w="1057154" h="810044">
                <a:moveTo>
                  <a:pt x="0" y="0"/>
                </a:moveTo>
                <a:lnTo>
                  <a:pt x="1057155" y="0"/>
                </a:lnTo>
                <a:lnTo>
                  <a:pt x="1057155" y="810045"/>
                </a:lnTo>
                <a:lnTo>
                  <a:pt x="0" y="810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8813541" y="4465787"/>
            <a:ext cx="869059" cy="869059"/>
          </a:xfrm>
          <a:custGeom>
            <a:avLst/>
            <a:gdLst/>
            <a:ahLst/>
            <a:cxnLst/>
            <a:rect l="l" t="t" r="r" b="b"/>
            <a:pathLst>
              <a:path w="869059" h="869059">
                <a:moveTo>
                  <a:pt x="0" y="0"/>
                </a:moveTo>
                <a:lnTo>
                  <a:pt x="869059" y="0"/>
                </a:lnTo>
                <a:lnTo>
                  <a:pt x="869059" y="869059"/>
                </a:lnTo>
                <a:lnTo>
                  <a:pt x="0" y="8690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12186761" y="13825971"/>
            <a:ext cx="607333" cy="617437"/>
          </a:xfrm>
          <a:custGeom>
            <a:avLst/>
            <a:gdLst/>
            <a:ahLst/>
            <a:cxnLst/>
            <a:rect l="l" t="t" r="r" b="b"/>
            <a:pathLst>
              <a:path w="607333" h="617437">
                <a:moveTo>
                  <a:pt x="0" y="0"/>
                </a:moveTo>
                <a:lnTo>
                  <a:pt x="607333" y="0"/>
                </a:lnTo>
                <a:lnTo>
                  <a:pt x="607333" y="617437"/>
                </a:lnTo>
                <a:lnTo>
                  <a:pt x="0" y="617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 flipH="1">
            <a:off x="478809" y="3733251"/>
            <a:ext cx="251199" cy="394812"/>
          </a:xfrm>
          <a:custGeom>
            <a:avLst/>
            <a:gdLst/>
            <a:ahLst/>
            <a:cxnLst/>
            <a:rect l="l" t="t" r="r" b="b"/>
            <a:pathLst>
              <a:path w="251199" h="394812">
                <a:moveTo>
                  <a:pt x="251199" y="0"/>
                </a:moveTo>
                <a:lnTo>
                  <a:pt x="0" y="0"/>
                </a:lnTo>
                <a:lnTo>
                  <a:pt x="0" y="394812"/>
                </a:lnTo>
                <a:lnTo>
                  <a:pt x="251199" y="394812"/>
                </a:lnTo>
                <a:lnTo>
                  <a:pt x="2511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 rot="5400000" flipH="1">
            <a:off x="14391921" y="6602635"/>
            <a:ext cx="251199" cy="394812"/>
          </a:xfrm>
          <a:custGeom>
            <a:avLst/>
            <a:gdLst/>
            <a:ahLst/>
            <a:cxnLst/>
            <a:rect l="l" t="t" r="r" b="b"/>
            <a:pathLst>
              <a:path w="251199" h="394812">
                <a:moveTo>
                  <a:pt x="251199" y="0"/>
                </a:moveTo>
                <a:lnTo>
                  <a:pt x="0" y="0"/>
                </a:lnTo>
                <a:lnTo>
                  <a:pt x="0" y="394812"/>
                </a:lnTo>
                <a:lnTo>
                  <a:pt x="251199" y="394812"/>
                </a:lnTo>
                <a:lnTo>
                  <a:pt x="2511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 rot="5400000" flipH="1">
            <a:off x="556084" y="12100466"/>
            <a:ext cx="251199" cy="394812"/>
          </a:xfrm>
          <a:custGeom>
            <a:avLst/>
            <a:gdLst/>
            <a:ahLst/>
            <a:cxnLst/>
            <a:rect l="l" t="t" r="r" b="b"/>
            <a:pathLst>
              <a:path w="251199" h="394812">
                <a:moveTo>
                  <a:pt x="251199" y="0"/>
                </a:moveTo>
                <a:lnTo>
                  <a:pt x="0" y="0"/>
                </a:lnTo>
                <a:lnTo>
                  <a:pt x="0" y="394811"/>
                </a:lnTo>
                <a:lnTo>
                  <a:pt x="251199" y="394811"/>
                </a:lnTo>
                <a:lnTo>
                  <a:pt x="2511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4" name="Freeform 24"/>
          <p:cNvSpPr/>
          <p:nvPr/>
        </p:nvSpPr>
        <p:spPr>
          <a:xfrm>
            <a:off x="14345360" y="13150387"/>
            <a:ext cx="405168" cy="314512"/>
          </a:xfrm>
          <a:custGeom>
            <a:avLst/>
            <a:gdLst/>
            <a:ahLst/>
            <a:cxnLst/>
            <a:rect l="l" t="t" r="r" b="b"/>
            <a:pathLst>
              <a:path w="405168" h="314512">
                <a:moveTo>
                  <a:pt x="0" y="0"/>
                </a:moveTo>
                <a:lnTo>
                  <a:pt x="405168" y="0"/>
                </a:lnTo>
                <a:lnTo>
                  <a:pt x="405168" y="314511"/>
                </a:lnTo>
                <a:lnTo>
                  <a:pt x="0" y="3145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5" name="Freeform 25"/>
          <p:cNvSpPr/>
          <p:nvPr/>
        </p:nvSpPr>
        <p:spPr>
          <a:xfrm>
            <a:off x="3356671" y="19771944"/>
            <a:ext cx="2206191" cy="1046564"/>
          </a:xfrm>
          <a:custGeom>
            <a:avLst/>
            <a:gdLst/>
            <a:ahLst/>
            <a:cxnLst/>
            <a:rect l="l" t="t" r="r" b="b"/>
            <a:pathLst>
              <a:path w="2206191" h="1046564">
                <a:moveTo>
                  <a:pt x="0" y="0"/>
                </a:moveTo>
                <a:lnTo>
                  <a:pt x="2206191" y="0"/>
                </a:lnTo>
                <a:lnTo>
                  <a:pt x="2206191" y="1046564"/>
                </a:lnTo>
                <a:lnTo>
                  <a:pt x="0" y="10465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6" name="Freeform 26"/>
          <p:cNvSpPr/>
          <p:nvPr/>
        </p:nvSpPr>
        <p:spPr>
          <a:xfrm>
            <a:off x="0" y="19171322"/>
            <a:ext cx="3140478" cy="2347785"/>
          </a:xfrm>
          <a:custGeom>
            <a:avLst/>
            <a:gdLst/>
            <a:ahLst/>
            <a:cxnLst/>
            <a:rect l="l" t="t" r="r" b="b"/>
            <a:pathLst>
              <a:path w="3140478" h="2347785">
                <a:moveTo>
                  <a:pt x="0" y="0"/>
                </a:moveTo>
                <a:lnTo>
                  <a:pt x="3140478" y="0"/>
                </a:lnTo>
                <a:lnTo>
                  <a:pt x="3140478" y="2347785"/>
                </a:lnTo>
                <a:lnTo>
                  <a:pt x="0" y="23477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AutoShape 27"/>
          <p:cNvSpPr/>
          <p:nvPr/>
        </p:nvSpPr>
        <p:spPr>
          <a:xfrm flipV="1">
            <a:off x="-51823" y="19171322"/>
            <a:ext cx="15171823" cy="0"/>
          </a:xfrm>
          <a:prstGeom prst="line">
            <a:avLst/>
          </a:prstGeom>
          <a:ln w="9525" cap="flat">
            <a:solidFill>
              <a:srgbClr val="40813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28" name="Group 28"/>
          <p:cNvGrpSpPr/>
          <p:nvPr/>
        </p:nvGrpSpPr>
        <p:grpSpPr>
          <a:xfrm>
            <a:off x="2512927" y="3528878"/>
            <a:ext cx="787776" cy="803559"/>
            <a:chOff x="0" y="0"/>
            <a:chExt cx="812800" cy="82908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913756" y="3528878"/>
            <a:ext cx="787776" cy="803559"/>
            <a:chOff x="0" y="0"/>
            <a:chExt cx="812800" cy="82908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854183" y="3528878"/>
            <a:ext cx="787776" cy="803559"/>
            <a:chOff x="0" y="0"/>
            <a:chExt cx="812800" cy="8290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3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794609" y="3528878"/>
            <a:ext cx="787776" cy="803559"/>
            <a:chOff x="0" y="0"/>
            <a:chExt cx="812800" cy="82908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4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501604" y="7539514"/>
            <a:ext cx="787776" cy="803559"/>
            <a:chOff x="0" y="0"/>
            <a:chExt cx="812800" cy="829084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8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913756" y="7539514"/>
            <a:ext cx="787776" cy="803559"/>
            <a:chOff x="0" y="0"/>
            <a:chExt cx="812800" cy="82908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7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854183" y="7539514"/>
            <a:ext cx="787776" cy="803559"/>
            <a:chOff x="0" y="0"/>
            <a:chExt cx="812800" cy="82908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6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2363975" y="7539514"/>
            <a:ext cx="787776" cy="803559"/>
            <a:chOff x="0" y="0"/>
            <a:chExt cx="812800" cy="829084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5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490659" y="12898587"/>
            <a:ext cx="787776" cy="803559"/>
            <a:chOff x="0" y="0"/>
            <a:chExt cx="812800" cy="829084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913756" y="12898587"/>
            <a:ext cx="787776" cy="803559"/>
            <a:chOff x="0" y="0"/>
            <a:chExt cx="812800" cy="829084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854183" y="12898587"/>
            <a:ext cx="787776" cy="803559"/>
            <a:chOff x="0" y="0"/>
            <a:chExt cx="812800" cy="829084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2096539" y="12898587"/>
            <a:ext cx="787776" cy="803559"/>
            <a:chOff x="0" y="0"/>
            <a:chExt cx="812800" cy="829084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812800" cy="829084"/>
            </a:xfrm>
            <a:custGeom>
              <a:avLst/>
              <a:gdLst/>
              <a:ahLst/>
              <a:cxnLst/>
              <a:rect l="l" t="t" r="r" b="b"/>
              <a:pathLst>
                <a:path w="812800" h="829084">
                  <a:moveTo>
                    <a:pt x="406400" y="0"/>
                  </a:moveTo>
                  <a:cubicBezTo>
                    <a:pt x="181951" y="0"/>
                    <a:pt x="0" y="185597"/>
                    <a:pt x="0" y="414542"/>
                  </a:cubicBezTo>
                  <a:cubicBezTo>
                    <a:pt x="0" y="643487"/>
                    <a:pt x="181951" y="829084"/>
                    <a:pt x="406400" y="829084"/>
                  </a:cubicBezTo>
                  <a:cubicBezTo>
                    <a:pt x="630849" y="829084"/>
                    <a:pt x="812800" y="643487"/>
                    <a:pt x="812800" y="414542"/>
                  </a:cubicBezTo>
                  <a:cubicBezTo>
                    <a:pt x="812800" y="1855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76200" y="30102"/>
              <a:ext cx="660400" cy="72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11735849" y="4429551"/>
            <a:ext cx="905294" cy="905294"/>
          </a:xfrm>
          <a:custGeom>
            <a:avLst/>
            <a:gdLst/>
            <a:ahLst/>
            <a:cxnLst/>
            <a:rect l="l" t="t" r="r" b="b"/>
            <a:pathLst>
              <a:path w="905294" h="905294">
                <a:moveTo>
                  <a:pt x="0" y="0"/>
                </a:moveTo>
                <a:lnTo>
                  <a:pt x="905295" y="0"/>
                </a:lnTo>
                <a:lnTo>
                  <a:pt x="905295" y="905295"/>
                </a:lnTo>
                <a:lnTo>
                  <a:pt x="0" y="9052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5" name="Freeform 65"/>
          <p:cNvSpPr/>
          <p:nvPr/>
        </p:nvSpPr>
        <p:spPr>
          <a:xfrm>
            <a:off x="8822972" y="8635913"/>
            <a:ext cx="850197" cy="940744"/>
          </a:xfrm>
          <a:custGeom>
            <a:avLst/>
            <a:gdLst/>
            <a:ahLst/>
            <a:cxnLst/>
            <a:rect l="l" t="t" r="r" b="b"/>
            <a:pathLst>
              <a:path w="850197" h="940744">
                <a:moveTo>
                  <a:pt x="0" y="0"/>
                </a:moveTo>
                <a:lnTo>
                  <a:pt x="850197" y="0"/>
                </a:lnTo>
                <a:lnTo>
                  <a:pt x="850197" y="940744"/>
                </a:lnTo>
                <a:lnTo>
                  <a:pt x="0" y="940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6" name="Freeform 66"/>
          <p:cNvSpPr/>
          <p:nvPr/>
        </p:nvSpPr>
        <p:spPr>
          <a:xfrm>
            <a:off x="5920439" y="8635913"/>
            <a:ext cx="925457" cy="940744"/>
          </a:xfrm>
          <a:custGeom>
            <a:avLst/>
            <a:gdLst/>
            <a:ahLst/>
            <a:cxnLst/>
            <a:rect l="l" t="t" r="r" b="b"/>
            <a:pathLst>
              <a:path w="925457" h="940744">
                <a:moveTo>
                  <a:pt x="0" y="0"/>
                </a:moveTo>
                <a:lnTo>
                  <a:pt x="925457" y="0"/>
                </a:lnTo>
                <a:lnTo>
                  <a:pt x="925457" y="940744"/>
                </a:lnTo>
                <a:lnTo>
                  <a:pt x="0" y="940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7" name="Freeform 67"/>
          <p:cNvSpPr/>
          <p:nvPr/>
        </p:nvSpPr>
        <p:spPr>
          <a:xfrm>
            <a:off x="2468390" y="13756192"/>
            <a:ext cx="782595" cy="814143"/>
          </a:xfrm>
          <a:custGeom>
            <a:avLst/>
            <a:gdLst/>
            <a:ahLst/>
            <a:cxnLst/>
            <a:rect l="l" t="t" r="r" b="b"/>
            <a:pathLst>
              <a:path w="782595" h="814143">
                <a:moveTo>
                  <a:pt x="0" y="0"/>
                </a:moveTo>
                <a:lnTo>
                  <a:pt x="782595" y="0"/>
                </a:lnTo>
                <a:lnTo>
                  <a:pt x="782595" y="814142"/>
                </a:lnTo>
                <a:lnTo>
                  <a:pt x="0" y="814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8" name="Freeform 68"/>
          <p:cNvSpPr/>
          <p:nvPr/>
        </p:nvSpPr>
        <p:spPr>
          <a:xfrm>
            <a:off x="8883991" y="13768320"/>
            <a:ext cx="728159" cy="732738"/>
          </a:xfrm>
          <a:custGeom>
            <a:avLst/>
            <a:gdLst/>
            <a:ahLst/>
            <a:cxnLst/>
            <a:rect l="l" t="t" r="r" b="b"/>
            <a:pathLst>
              <a:path w="728159" h="732738">
                <a:moveTo>
                  <a:pt x="0" y="0"/>
                </a:moveTo>
                <a:lnTo>
                  <a:pt x="728159" y="0"/>
                </a:lnTo>
                <a:lnTo>
                  <a:pt x="728159" y="732739"/>
                </a:lnTo>
                <a:lnTo>
                  <a:pt x="0" y="7327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9" name="Freeform 69"/>
          <p:cNvSpPr/>
          <p:nvPr/>
        </p:nvSpPr>
        <p:spPr>
          <a:xfrm>
            <a:off x="5987972" y="13756192"/>
            <a:ext cx="744771" cy="804071"/>
          </a:xfrm>
          <a:custGeom>
            <a:avLst/>
            <a:gdLst/>
            <a:ahLst/>
            <a:cxnLst/>
            <a:rect l="l" t="t" r="r" b="b"/>
            <a:pathLst>
              <a:path w="744771" h="804071">
                <a:moveTo>
                  <a:pt x="0" y="0"/>
                </a:moveTo>
                <a:lnTo>
                  <a:pt x="744771" y="0"/>
                </a:lnTo>
                <a:lnTo>
                  <a:pt x="744771" y="804071"/>
                </a:lnTo>
                <a:lnTo>
                  <a:pt x="0" y="8040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0" name="TextBox 70"/>
          <p:cNvSpPr txBox="1"/>
          <p:nvPr/>
        </p:nvSpPr>
        <p:spPr>
          <a:xfrm>
            <a:off x="921003" y="5347552"/>
            <a:ext cx="3832820" cy="127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Communiquer auprès des professionnels de votre établissement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5040299" y="5347552"/>
            <a:ext cx="2534691" cy="127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Constituer une équipe projet pluridisciplinaire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7860740" y="5420571"/>
            <a:ext cx="3004355" cy="843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Identifier les services volontaires 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80872" y="18394787"/>
            <a:ext cx="14958257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264200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À l’interface des processus cliniques, médico-techniques et logistiques, le circuit des DIMED est l’enjeu de tous.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 i="1">
                <a:solidFill>
                  <a:srgbClr val="264200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Participez à cette action collective !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0921151" y="5347552"/>
            <a:ext cx="2534691" cy="127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Programmer la semaine de collecte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7980725" y="9649909"/>
            <a:ext cx="2534691" cy="41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Informer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5040299" y="9649909"/>
            <a:ext cx="2534691" cy="41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Se préparer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1570067" y="9611916"/>
            <a:ext cx="2534691" cy="41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Collecter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215059" y="14590386"/>
            <a:ext cx="3244708" cy="843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Respecter les bonnes pratiques d’hygiène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8044654" y="14558709"/>
            <a:ext cx="2534691" cy="414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Peser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5368364" y="19790994"/>
            <a:ext cx="2307328" cy="893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36"/>
              </a:lnSpc>
            </a:pPr>
            <a:r>
              <a:rPr lang="en-US" sz="2124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Retrouvez la méthodologie détaillée ici : </a:t>
            </a:r>
          </a:p>
        </p:txBody>
      </p:sp>
      <p:grpSp>
        <p:nvGrpSpPr>
          <p:cNvPr id="81" name="Group 81"/>
          <p:cNvGrpSpPr/>
          <p:nvPr/>
        </p:nvGrpSpPr>
        <p:grpSpPr>
          <a:xfrm>
            <a:off x="-1366361" y="954378"/>
            <a:ext cx="18381402" cy="2157763"/>
            <a:chOff x="0" y="0"/>
            <a:chExt cx="3293740" cy="386647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3293740" cy="386647"/>
            </a:xfrm>
            <a:custGeom>
              <a:avLst/>
              <a:gdLst/>
              <a:ahLst/>
              <a:cxnLst/>
              <a:rect l="l" t="t" r="r" b="b"/>
              <a:pathLst>
                <a:path w="3293740" h="386647">
                  <a:moveTo>
                    <a:pt x="31167" y="0"/>
                  </a:moveTo>
                  <a:lnTo>
                    <a:pt x="3262572" y="0"/>
                  </a:lnTo>
                  <a:cubicBezTo>
                    <a:pt x="3270838" y="0"/>
                    <a:pt x="3278766" y="3284"/>
                    <a:pt x="3284611" y="9129"/>
                  </a:cubicBezTo>
                  <a:cubicBezTo>
                    <a:pt x="3290456" y="14974"/>
                    <a:pt x="3293740" y="22901"/>
                    <a:pt x="3293740" y="31167"/>
                  </a:cubicBezTo>
                  <a:lnTo>
                    <a:pt x="3293740" y="355479"/>
                  </a:lnTo>
                  <a:cubicBezTo>
                    <a:pt x="3293740" y="363745"/>
                    <a:pt x="3290456" y="371673"/>
                    <a:pt x="3284611" y="377518"/>
                  </a:cubicBezTo>
                  <a:cubicBezTo>
                    <a:pt x="3278766" y="383363"/>
                    <a:pt x="3270838" y="386647"/>
                    <a:pt x="3262572" y="386647"/>
                  </a:cubicBezTo>
                  <a:lnTo>
                    <a:pt x="31167" y="386647"/>
                  </a:lnTo>
                  <a:cubicBezTo>
                    <a:pt x="13954" y="386647"/>
                    <a:pt x="0" y="372693"/>
                    <a:pt x="0" y="355479"/>
                  </a:cubicBezTo>
                  <a:lnTo>
                    <a:pt x="0" y="31167"/>
                  </a:lnTo>
                  <a:cubicBezTo>
                    <a:pt x="0" y="13954"/>
                    <a:pt x="13954" y="0"/>
                    <a:pt x="31167" y="0"/>
                  </a:cubicBezTo>
                  <a:close/>
                </a:path>
              </a:pathLst>
            </a:custGeom>
            <a:solidFill>
              <a:srgbClr val="418138">
                <a:alpha val="18824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-57150"/>
              <a:ext cx="3293740" cy="443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902407" y="297816"/>
            <a:ext cx="11315185" cy="816838"/>
            <a:chOff x="0" y="0"/>
            <a:chExt cx="2027553" cy="146368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2027553" cy="146368"/>
            </a:xfrm>
            <a:custGeom>
              <a:avLst/>
              <a:gdLst/>
              <a:ahLst/>
              <a:cxnLst/>
              <a:rect l="l" t="t" r="r" b="b"/>
              <a:pathLst>
                <a:path w="2027553" h="146368">
                  <a:moveTo>
                    <a:pt x="50631" y="0"/>
                  </a:moveTo>
                  <a:lnTo>
                    <a:pt x="1976922" y="0"/>
                  </a:lnTo>
                  <a:cubicBezTo>
                    <a:pt x="1990350" y="0"/>
                    <a:pt x="2003229" y="5334"/>
                    <a:pt x="2012724" y="14830"/>
                  </a:cubicBezTo>
                  <a:cubicBezTo>
                    <a:pt x="2022219" y="24325"/>
                    <a:pt x="2027553" y="37203"/>
                    <a:pt x="2027553" y="50631"/>
                  </a:cubicBezTo>
                  <a:lnTo>
                    <a:pt x="2027553" y="95737"/>
                  </a:lnTo>
                  <a:cubicBezTo>
                    <a:pt x="2027553" y="123700"/>
                    <a:pt x="2004885" y="146368"/>
                    <a:pt x="1976922" y="146368"/>
                  </a:cubicBezTo>
                  <a:lnTo>
                    <a:pt x="50631" y="146368"/>
                  </a:lnTo>
                  <a:cubicBezTo>
                    <a:pt x="37203" y="146368"/>
                    <a:pt x="24325" y="141034"/>
                    <a:pt x="14830" y="131539"/>
                  </a:cubicBezTo>
                  <a:cubicBezTo>
                    <a:pt x="5334" y="122043"/>
                    <a:pt x="0" y="109165"/>
                    <a:pt x="0" y="95737"/>
                  </a:cubicBezTo>
                  <a:lnTo>
                    <a:pt x="0" y="50631"/>
                  </a:lnTo>
                  <a:cubicBezTo>
                    <a:pt x="0" y="37203"/>
                    <a:pt x="5334" y="24325"/>
                    <a:pt x="14830" y="14830"/>
                  </a:cubicBezTo>
                  <a:cubicBezTo>
                    <a:pt x="24325" y="5334"/>
                    <a:pt x="37203" y="0"/>
                    <a:pt x="50631" y="0"/>
                  </a:cubicBezTo>
                  <a:close/>
                </a:path>
              </a:pathLst>
            </a:custGeom>
            <a:solidFill>
              <a:srgbClr val="41813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-57150"/>
              <a:ext cx="2027553" cy="203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-365593" y="-174009"/>
            <a:ext cx="16000018" cy="1521984"/>
            <a:chOff x="0" y="0"/>
            <a:chExt cx="2867023" cy="272722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2867023" cy="272722"/>
            </a:xfrm>
            <a:custGeom>
              <a:avLst/>
              <a:gdLst/>
              <a:ahLst/>
              <a:cxnLst/>
              <a:rect l="l" t="t" r="r" b="b"/>
              <a:pathLst>
                <a:path w="2867023" h="272722">
                  <a:moveTo>
                    <a:pt x="0" y="0"/>
                  </a:moveTo>
                  <a:lnTo>
                    <a:pt x="2867023" y="0"/>
                  </a:lnTo>
                  <a:lnTo>
                    <a:pt x="2867023" y="272722"/>
                  </a:lnTo>
                  <a:lnTo>
                    <a:pt x="0" y="272722"/>
                  </a:lnTo>
                  <a:close/>
                </a:path>
              </a:pathLst>
            </a:custGeom>
            <a:solidFill>
              <a:srgbClr val="40813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-57150"/>
              <a:ext cx="2867023" cy="329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</a:pPr>
              <a:endParaRPr/>
            </a:p>
          </p:txBody>
        </p:sp>
      </p:grpSp>
      <p:sp>
        <p:nvSpPr>
          <p:cNvPr id="90" name="TextBox 90"/>
          <p:cNvSpPr txBox="1"/>
          <p:nvPr/>
        </p:nvSpPr>
        <p:spPr>
          <a:xfrm>
            <a:off x="316726" y="1453081"/>
            <a:ext cx="14486548" cy="152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00"/>
              </a:lnSpc>
            </a:pP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Dans une démarche de </a:t>
            </a:r>
            <a:r>
              <a:rPr lang="en-US" sz="2400" b="1">
                <a:solidFill>
                  <a:srgbClr val="418138"/>
                </a:solidFill>
                <a:latin typeface="Inter Bold"/>
                <a:ea typeface="Inter Bold"/>
                <a:cs typeface="Inter Bold"/>
                <a:sym typeface="Inter Bold"/>
              </a:rPr>
              <a:t>« santé durable » </a:t>
            </a:r>
            <a:r>
              <a:rPr lang="en-US" sz="2400">
                <a:solidFill>
                  <a:srgbClr val="404040"/>
                </a:solidFill>
                <a:latin typeface="Inter"/>
                <a:ea typeface="Inter"/>
                <a:cs typeface="Inter"/>
                <a:sym typeface="Inter"/>
              </a:rPr>
              <a:t>(économiquement viable, socialement équitable, écologiquement soutenable, promotrice de santé et de bien-être), notre établissement s’engage dans l’action nationale d’audit pour mesurer et caractériser pendant 7 jours les déchets issus des médicaments (DIMED). 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80872" y="398777"/>
            <a:ext cx="14958257" cy="48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1"/>
              </a:lnSpc>
            </a:pPr>
            <a:r>
              <a:rPr lang="en-US" sz="2900" spc="374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MÉDICAMENTS : POURQUOI ET COMBIEN ON JETTE ?</a:t>
            </a:r>
          </a:p>
        </p:txBody>
      </p:sp>
      <p:grpSp>
        <p:nvGrpSpPr>
          <p:cNvPr id="92" name="Group 92"/>
          <p:cNvGrpSpPr/>
          <p:nvPr/>
        </p:nvGrpSpPr>
        <p:grpSpPr>
          <a:xfrm>
            <a:off x="2562577" y="8438323"/>
            <a:ext cx="747566" cy="1154542"/>
            <a:chOff x="0" y="0"/>
            <a:chExt cx="996755" cy="1539390"/>
          </a:xfrm>
        </p:grpSpPr>
        <p:sp>
          <p:nvSpPr>
            <p:cNvPr id="93" name="Freeform 93"/>
            <p:cNvSpPr/>
            <p:nvPr/>
          </p:nvSpPr>
          <p:spPr>
            <a:xfrm rot="-4807494">
              <a:off x="665002" y="326837"/>
              <a:ext cx="243747" cy="253642"/>
            </a:xfrm>
            <a:custGeom>
              <a:avLst/>
              <a:gdLst/>
              <a:ahLst/>
              <a:cxnLst/>
              <a:rect l="l" t="t" r="r" b="b"/>
              <a:pathLst>
                <a:path w="243747" h="253642">
                  <a:moveTo>
                    <a:pt x="0" y="0"/>
                  </a:moveTo>
                  <a:lnTo>
                    <a:pt x="243748" y="0"/>
                  </a:lnTo>
                  <a:lnTo>
                    <a:pt x="243748" y="253642"/>
                  </a:lnTo>
                  <a:lnTo>
                    <a:pt x="0" y="253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166023" t="-88861" r="-142906" b="-41805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Freeform 94"/>
            <p:cNvSpPr/>
            <p:nvPr/>
          </p:nvSpPr>
          <p:spPr>
            <a:xfrm rot="-5265712">
              <a:off x="498377" y="486583"/>
              <a:ext cx="271844" cy="217785"/>
            </a:xfrm>
            <a:custGeom>
              <a:avLst/>
              <a:gdLst/>
              <a:ahLst/>
              <a:cxnLst/>
              <a:rect l="l" t="t" r="r" b="b"/>
              <a:pathLst>
                <a:path w="271844" h="217785">
                  <a:moveTo>
                    <a:pt x="0" y="0"/>
                  </a:moveTo>
                  <a:lnTo>
                    <a:pt x="271844" y="0"/>
                  </a:lnTo>
                  <a:lnTo>
                    <a:pt x="271844" y="217785"/>
                  </a:lnTo>
                  <a:lnTo>
                    <a:pt x="0" y="2177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76344" r="-190319" b="-60683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Freeform 95"/>
            <p:cNvSpPr/>
            <p:nvPr/>
          </p:nvSpPr>
          <p:spPr>
            <a:xfrm>
              <a:off x="0" y="0"/>
              <a:ext cx="996755" cy="1539390"/>
            </a:xfrm>
            <a:custGeom>
              <a:avLst/>
              <a:gdLst/>
              <a:ahLst/>
              <a:cxnLst/>
              <a:rect l="l" t="t" r="r" b="b"/>
              <a:pathLst>
                <a:path w="996755" h="1539390">
                  <a:moveTo>
                    <a:pt x="0" y="0"/>
                  </a:moveTo>
                  <a:lnTo>
                    <a:pt x="996755" y="0"/>
                  </a:lnTo>
                  <a:lnTo>
                    <a:pt x="996755" y="1539390"/>
                  </a:lnTo>
                  <a:lnTo>
                    <a:pt x="0" y="1539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6" name="TextBox 96"/>
          <p:cNvSpPr txBox="1"/>
          <p:nvPr/>
        </p:nvSpPr>
        <p:spPr>
          <a:xfrm>
            <a:off x="11537801" y="11149745"/>
            <a:ext cx="288676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Plateforme Sphinx</a:t>
            </a:r>
          </a:p>
        </p:txBody>
      </p:sp>
      <p:pic>
        <p:nvPicPr>
          <p:cNvPr id="97" name="Picture 9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75296" y="19121114"/>
            <a:ext cx="2145548" cy="2145548"/>
          </a:xfrm>
          <a:prstGeom prst="rect">
            <a:avLst/>
          </a:prstGeom>
        </p:spPr>
      </p:pic>
      <p:sp>
        <p:nvSpPr>
          <p:cNvPr id="98" name="TextBox 98"/>
          <p:cNvSpPr txBox="1"/>
          <p:nvPr/>
        </p:nvSpPr>
        <p:spPr>
          <a:xfrm>
            <a:off x="11163627" y="15575777"/>
            <a:ext cx="3260933" cy="1878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consulter son profil automatiquement via  la plateforme Sphinx</a:t>
            </a:r>
          </a:p>
          <a:p>
            <a:pPr marL="388620" lvl="1" indent="-194310" algn="l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comparer aux résultats nationaux consolidés en fin de campagne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11099977" y="14646534"/>
            <a:ext cx="3447967" cy="843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Consulter les résultats</a:t>
            </a:r>
          </a:p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de son établissement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4805562" y="6733995"/>
            <a:ext cx="2870129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et désigner un référent pour coordonner le recueil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077316" y="6438913"/>
            <a:ext cx="2525402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et définir les modalités de collecte et de saisie des DIMED 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319076" y="10141108"/>
            <a:ext cx="3036674" cy="219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pendant la semaine choisie les DIMED jetés ou destinés à être jetés </a:t>
            </a:r>
          </a:p>
          <a:p>
            <a:pPr marL="388620" lvl="1" indent="-194310" algn="just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stocker temporairement les DIMED collectés dans un espace dédié et sécurisé 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4793899" y="10179102"/>
            <a:ext cx="2952120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mettre en place des dispositifs de collecte (« poubelles ») dédiés à l’étude à la pharmacie et dans les services</a:t>
            </a:r>
          </a:p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peser les contenants vides pour déterminer leur tare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8044654" y="10160052"/>
            <a:ext cx="2838872" cy="156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l’équipe pharmaceutique et les services volontaires (jour/nuit) de l’étude conduite et de sa méthodologie.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996367" y="15604352"/>
            <a:ext cx="3046813" cy="1878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Mettre en œuvre, en concertation avec l’équipe projet, des mesures de protection des personnels en charge de l’identification des DIMED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7705942" y="15097427"/>
            <a:ext cx="3457685" cy="219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les DIMED tels qu'ils auraient été éliminés habituellement, en incluant les emballages primaires et, le cas échéant, les emballages secondaires non séparés lors du tri. Déduire la tare des contenants.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7761704" y="17356757"/>
            <a:ext cx="3346161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20"/>
              </a:lnSpc>
              <a:buFont typeface="Arial"/>
              <a:buChar char="•"/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éliminer définitivement les DIMED collectés via la filière de l’ES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4600852" y="14636463"/>
            <a:ext cx="2892005" cy="1700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Renseigner les caractéristiques et les quantités des médicaments jetés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11208799" y="9731824"/>
            <a:ext cx="3170590" cy="1272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1"/>
              </a:lnSpc>
              <a:spcBef>
                <a:spcPct val="0"/>
              </a:spcBef>
            </a:pPr>
            <a:r>
              <a:rPr lang="en-US" sz="2415" b="1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Saisir les données d’organisation sur la plateforme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4658355" y="16495892"/>
            <a:ext cx="2659235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3A7632"/>
                </a:solidFill>
                <a:latin typeface="Inter"/>
                <a:ea typeface="Inter"/>
                <a:cs typeface="Inter"/>
                <a:sym typeface="Inter"/>
              </a:rPr>
              <a:t>sur la plateforme Sphinx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1769</Words>
  <Application>Microsoft Office PowerPoint</Application>
  <PresentationFormat>Personnalisé</PresentationFormat>
  <Paragraphs>227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Calibri</vt:lpstr>
      <vt:lpstr>Arial</vt:lpstr>
      <vt:lpstr>Calibri (MS)</vt:lpstr>
      <vt:lpstr>Inter</vt:lpstr>
      <vt:lpstr>Inter Semi-Bold</vt:lpstr>
      <vt:lpstr>Inter Bold Italics</vt:lpstr>
      <vt:lpstr>Inter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2026 - DIMED - Affiches</dc:title>
  <dc:creator>BOUGLE, Céline (ARS-NORMANDIE/OMEDIT)</dc:creator>
  <cp:lastModifiedBy>BOUGLE, Céline (ARS-NORMANDIE/OMEDIT)</cp:lastModifiedBy>
  <cp:revision>1</cp:revision>
  <dcterms:created xsi:type="dcterms:W3CDTF">2006-08-16T00:00:00Z</dcterms:created>
  <dcterms:modified xsi:type="dcterms:W3CDTF">2026-11-04T14:36:30Z</dcterms:modified>
  <dc:identifier>DAHTZdvs2E4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094c1fb-3db8-4cce-b079-9b022302847f_Enabled">
    <vt:lpwstr>true</vt:lpwstr>
  </property>
  <property fmtid="{D5CDD505-2E9C-101B-9397-08002B2CF9AE}" pid="3" name="MSIP_Label_3094c1fb-3db8-4cce-b079-9b022302847f_SetDate">
    <vt:lpwstr>2026-11-04T14:36:28Z</vt:lpwstr>
  </property>
  <property fmtid="{D5CDD505-2E9C-101B-9397-08002B2CF9AE}" pid="4" name="MSIP_Label_3094c1fb-3db8-4cce-b079-9b022302847f_Method">
    <vt:lpwstr>Standard</vt:lpwstr>
  </property>
  <property fmtid="{D5CDD505-2E9C-101B-9397-08002B2CF9AE}" pid="5" name="MSIP_Label_3094c1fb-3db8-4cce-b079-9b022302847f_Name">
    <vt:lpwstr>[Prod v5] C1 - Standard</vt:lpwstr>
  </property>
  <property fmtid="{D5CDD505-2E9C-101B-9397-08002B2CF9AE}" pid="6" name="MSIP_Label_3094c1fb-3db8-4cce-b079-9b022302847f_SiteId">
    <vt:lpwstr>035e5292-5a25-4509-bb08-a555f7d31a8b</vt:lpwstr>
  </property>
  <property fmtid="{D5CDD505-2E9C-101B-9397-08002B2CF9AE}" pid="7" name="MSIP_Label_3094c1fb-3db8-4cce-b079-9b022302847f_ActionId">
    <vt:lpwstr>1172ed04-5eac-4e85-95ed-b0929d88f826</vt:lpwstr>
  </property>
  <property fmtid="{D5CDD505-2E9C-101B-9397-08002B2CF9AE}" pid="8" name="MSIP_Label_3094c1fb-3db8-4cce-b079-9b022302847f_ContentBits">
    <vt:lpwstr>0</vt:lpwstr>
  </property>
  <property fmtid="{D5CDD505-2E9C-101B-9397-08002B2CF9AE}" pid="9" name="MSIP_Label_3094c1fb-3db8-4cce-b079-9b022302847f_Tag">
    <vt:lpwstr>10, 3, 0, 1</vt:lpwstr>
  </property>
</Properties>
</file>